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3"/>
  </p:notesMasterIdLst>
  <p:sldIdLst>
    <p:sldId id="256" r:id="rId2"/>
    <p:sldId id="276" r:id="rId3"/>
    <p:sldId id="277" r:id="rId4"/>
    <p:sldId id="278" r:id="rId5"/>
    <p:sldId id="280" r:id="rId6"/>
    <p:sldId id="279" r:id="rId7"/>
    <p:sldId id="281" r:id="rId8"/>
    <p:sldId id="282" r:id="rId9"/>
    <p:sldId id="271" r:id="rId10"/>
    <p:sldId id="283" r:id="rId11"/>
    <p:sldId id="284" r:id="rId12"/>
    <p:sldId id="285" r:id="rId13"/>
    <p:sldId id="286" r:id="rId14"/>
    <p:sldId id="288" r:id="rId15"/>
    <p:sldId id="287" r:id="rId16"/>
    <p:sldId id="289" r:id="rId17"/>
    <p:sldId id="290" r:id="rId18"/>
    <p:sldId id="291" r:id="rId19"/>
    <p:sldId id="299" r:id="rId20"/>
    <p:sldId id="300" r:id="rId21"/>
    <p:sldId id="301" r:id="rId22"/>
    <p:sldId id="292" r:id="rId23"/>
    <p:sldId id="293" r:id="rId24"/>
    <p:sldId id="294" r:id="rId25"/>
    <p:sldId id="296" r:id="rId26"/>
    <p:sldId id="295" r:id="rId27"/>
    <p:sldId id="297" r:id="rId28"/>
    <p:sldId id="298" r:id="rId29"/>
    <p:sldId id="302" r:id="rId30"/>
    <p:sldId id="303" r:id="rId31"/>
    <p:sldId id="304" r:id="rId32"/>
    <p:sldId id="305" r:id="rId33"/>
    <p:sldId id="306" r:id="rId34"/>
    <p:sldId id="307" r:id="rId35"/>
    <p:sldId id="308" r:id="rId36"/>
    <p:sldId id="309" r:id="rId37"/>
    <p:sldId id="310" r:id="rId38"/>
    <p:sldId id="312" r:id="rId39"/>
    <p:sldId id="313" r:id="rId40"/>
    <p:sldId id="314" r:id="rId41"/>
    <p:sldId id="315" r:id="rId42"/>
    <p:sldId id="316" r:id="rId43"/>
    <p:sldId id="317" r:id="rId44"/>
    <p:sldId id="318" r:id="rId45"/>
    <p:sldId id="319" r:id="rId46"/>
    <p:sldId id="320" r:id="rId47"/>
    <p:sldId id="311" r:id="rId48"/>
    <p:sldId id="321" r:id="rId49"/>
    <p:sldId id="322" r:id="rId50"/>
    <p:sldId id="323" r:id="rId51"/>
    <p:sldId id="325" r:id="rId52"/>
    <p:sldId id="327" r:id="rId53"/>
    <p:sldId id="328" r:id="rId54"/>
    <p:sldId id="329" r:id="rId55"/>
    <p:sldId id="326" r:id="rId56"/>
    <p:sldId id="324" r:id="rId57"/>
    <p:sldId id="330" r:id="rId58"/>
    <p:sldId id="331" r:id="rId59"/>
    <p:sldId id="335" r:id="rId60"/>
    <p:sldId id="336" r:id="rId61"/>
    <p:sldId id="337" r:id="rId62"/>
    <p:sldId id="332" r:id="rId63"/>
    <p:sldId id="333" r:id="rId64"/>
    <p:sldId id="334" r:id="rId65"/>
    <p:sldId id="338" r:id="rId66"/>
    <p:sldId id="339" r:id="rId67"/>
    <p:sldId id="340" r:id="rId68"/>
    <p:sldId id="341" r:id="rId69"/>
    <p:sldId id="342" r:id="rId70"/>
    <p:sldId id="343" r:id="rId71"/>
    <p:sldId id="344" r:id="rId72"/>
    <p:sldId id="345" r:id="rId73"/>
    <p:sldId id="346" r:id="rId74"/>
    <p:sldId id="347" r:id="rId75"/>
    <p:sldId id="348" r:id="rId76"/>
    <p:sldId id="349" r:id="rId77"/>
    <p:sldId id="350" r:id="rId78"/>
    <p:sldId id="351" r:id="rId79"/>
    <p:sldId id="352" r:id="rId80"/>
    <p:sldId id="353" r:id="rId81"/>
    <p:sldId id="354" r:id="rId8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73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FF649A-4029-4651-93E4-47186219062F}" type="datetimeFigureOut">
              <a:rPr lang="en-US" smtClean="0"/>
              <a:t>9/21/2025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C8F3B9-3220-472A-86DC-ACB64E05AC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8994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C8F3B9-3220-472A-86DC-ACB64E05AC4E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4469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F6E56-1402-F8E3-1A43-B034240BB3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DDA46E2-5A1C-F7D0-5316-281072A9EA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009BF2-3F06-2222-07EF-1722663C1C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CDC28-10E2-4CDE-A5FF-6E49B37A1343}" type="datetimeFigureOut">
              <a:rPr lang="en-US" smtClean="0"/>
              <a:t>9/21/2025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B84058-C8A5-A756-E91B-48368B63A3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ABF1C5-F5BD-F9B4-F984-2BE5FD826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FEA3D-2271-41BB-92A9-750B4E317D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3076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DF69E1-1611-2908-59C8-BD88BAD48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6C930F-2603-1D0F-DA85-DE6CB310E7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4A193B-C0DB-EA02-0DE5-DBA425B642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CDC28-10E2-4CDE-A5FF-6E49B37A1343}" type="datetimeFigureOut">
              <a:rPr lang="en-US" smtClean="0"/>
              <a:t>9/21/2025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365C89-E9C2-C6E2-F05A-2A701B1D32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72C350-AA86-FE56-C10C-86759BBCC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FEA3D-2271-41BB-92A9-750B4E317D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9867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9427A3-0A18-1B80-463B-96F29D8543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33434C4-F840-CD90-7A61-EB156512C5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038C54-E0FA-A1E2-F5D4-2C31B564C6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CDC28-10E2-4CDE-A5FF-6E49B37A1343}" type="datetimeFigureOut">
              <a:rPr lang="en-US" smtClean="0"/>
              <a:t>9/21/2025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B2358D-EED3-014D-1A63-A228F3FE6A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C7BFDA-56BF-CBF9-67A6-BCD8855A9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FEA3D-2271-41BB-92A9-750B4E317D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9593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2201AE-D4D8-8D6F-E5E1-AC7946855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1E9D09-9590-8AE0-A3DD-9A856434F4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B453AC-3E50-B22F-415F-53EC13DCED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CDC28-10E2-4CDE-A5FF-6E49B37A1343}" type="datetimeFigureOut">
              <a:rPr lang="en-US" smtClean="0"/>
              <a:t>9/21/2025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466A45-3AEC-84ED-0C76-928D275F72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C15FC0-D7BF-BA9E-3769-859F4AE14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FEA3D-2271-41BB-92A9-750B4E317D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4077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EF461-0A52-BB66-4D1D-39CFCB4A1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DB5C49-D164-0E2C-CF7C-A7E6494CFB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D13674-7A64-595C-6672-94079D6948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CDC28-10E2-4CDE-A5FF-6E49B37A1343}" type="datetimeFigureOut">
              <a:rPr lang="en-US" smtClean="0"/>
              <a:t>9/21/2025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C5E0A5-B5CF-DE7C-7159-6B16BCC518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2EB200-4C80-79FF-4E82-E0FE759C8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FEA3D-2271-41BB-92A9-750B4E317D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2025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24A2E-E6D0-7263-162E-4A3873C10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26860C-9D42-A3D0-655A-778E157FCE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B15706-9B32-E88F-B42C-5F9B66B645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82D4D9-6391-5CFD-AD7B-62D094FC02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CDC28-10E2-4CDE-A5FF-6E49B37A1343}" type="datetimeFigureOut">
              <a:rPr lang="en-US" smtClean="0"/>
              <a:t>9/21/2025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EF6AE7-370D-EE7A-5C29-36CE9884B2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E2C076-F3E7-090E-6A5B-4D997900A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FEA3D-2271-41BB-92A9-750B4E317D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3450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BA628E-BA4E-0124-70D4-6C591F29B8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7AA761-374B-6E44-9C5D-BC54B64032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D5590D-F7B2-8385-3DE3-DA1884EF88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FA1039-561B-05BB-F427-2B7C699ACBA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A32EFDA-32C3-A903-9B59-86F68B55E1D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C15F2E-724C-4A88-C5A0-F84A3B694C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CDC28-10E2-4CDE-A5FF-6E49B37A1343}" type="datetimeFigureOut">
              <a:rPr lang="en-US" smtClean="0"/>
              <a:t>9/21/2025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9D01915-4633-E5FF-1EDD-1FB14260BF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85A3FE7-01D7-998B-585B-BFC1513EF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FEA3D-2271-41BB-92A9-750B4E317D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2656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C48FE-2306-7DC6-1DC6-C5672663C7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1D2EF4-01AF-3C08-BC02-3C48279DB5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CDC28-10E2-4CDE-A5FF-6E49B37A1343}" type="datetimeFigureOut">
              <a:rPr lang="en-US" smtClean="0"/>
              <a:t>9/21/2025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572383-0BF2-B274-161B-3A7947605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426590-2627-9E5B-5D9D-E410D701B4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FEA3D-2271-41BB-92A9-750B4E317D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2218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CA8D5D3-8B12-DF8F-F46F-652BBFE3B2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CDC28-10E2-4CDE-A5FF-6E49B37A1343}" type="datetimeFigureOut">
              <a:rPr lang="en-US" smtClean="0"/>
              <a:t>9/21/2025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B8A6C2D-B71D-4B94-5B13-FBAE39A5B7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040F64-FC8A-34C2-7427-480D8602C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FEA3D-2271-41BB-92A9-750B4E317D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5715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BE3E4C-CC37-D167-11F9-C336ECD4B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0A6B01-A5B9-229B-B55E-43AE216B21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C978B0-9501-7E6F-20FA-A5FBE20F83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96D790-C5F3-C54C-327E-2AB3DB1E36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CDC28-10E2-4CDE-A5FF-6E49B37A1343}" type="datetimeFigureOut">
              <a:rPr lang="en-US" smtClean="0"/>
              <a:t>9/21/2025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63E965-EFA2-1A83-DD1E-CB5CA9337F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64A612-B219-0DF4-E7B1-D4217D26A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FEA3D-2271-41BB-92A9-750B4E317D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8904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DF7E5-038E-2FFC-66B2-8807F85D90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2CF00D4-8729-6708-82C2-77228B0A21F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A0651D5-1EE9-6EF7-1E48-B0A084C925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1B0A1B-7FA6-BDFA-9E4D-771FD9175D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CDC28-10E2-4CDE-A5FF-6E49B37A1343}" type="datetimeFigureOut">
              <a:rPr lang="en-US" smtClean="0"/>
              <a:t>9/21/2025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34A8CF-EF93-1B04-347E-0430F60E24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02D16E-0BA9-51E8-4A0A-E49912235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FEA3D-2271-41BB-92A9-750B4E317D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3331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B041EC7-A269-7FEC-8B9C-CD502999B2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5FAC6F-9189-25DD-9148-72DB8890FE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36EBE8-9810-D648-21BB-6E233CF949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6CDC28-10E2-4CDE-A5FF-6E49B37A1343}" type="datetimeFigureOut">
              <a:rPr lang="en-US" smtClean="0"/>
              <a:t>9/21/2025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21F318-2F6E-3503-EDA0-FC9392AD4A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EB34DE-99DE-7C06-8E21-CBE1734122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8FEA3D-2271-41BB-92A9-750B4E317D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1368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6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0932357-86BD-10D6-6AE2-3B57D9B9B2A8}"/>
              </a:ext>
            </a:extLst>
          </p:cNvPr>
          <p:cNvSpPr txBox="1"/>
          <p:nvPr/>
        </p:nvSpPr>
        <p:spPr>
          <a:xfrm>
            <a:off x="203200" y="244826"/>
            <a:ext cx="11822545" cy="8803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>
                <a:latin typeface="-apple-system"/>
              </a:rPr>
              <a:t>API el</a:t>
            </a:r>
            <a:r>
              <a:rPr lang="az-Latn-AZ">
                <a:latin typeface="-apple-system"/>
              </a:rPr>
              <a:t>ə bir texnologiyadır ki, onunla JSON formatında olan dataları verilənlər bazasından çağıraraq həm veb saytlara həmdə mobil tətbiqlərə və.s göndərmək olur.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5BFAE2-C2CC-DB0A-D7C9-FD9C27B4AC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7301" y="1361308"/>
            <a:ext cx="10564699" cy="549669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127948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CBC9F6-9C20-21FE-4A28-5190771324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A242D5E-6E25-F551-7C07-26814449D7DB}"/>
              </a:ext>
            </a:extLst>
          </p:cNvPr>
          <p:cNvSpPr txBox="1"/>
          <p:nvPr/>
        </p:nvSpPr>
        <p:spPr>
          <a:xfrm>
            <a:off x="203200" y="244826"/>
            <a:ext cx="118225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 b="1">
                <a:latin typeface="-apple-system"/>
              </a:rPr>
              <a:t>Sorğu</a:t>
            </a:r>
            <a:r>
              <a:rPr lang="az-Latn-AZ">
                <a:latin typeface="-apple-system"/>
              </a:rPr>
              <a:t> və </a:t>
            </a:r>
            <a:r>
              <a:rPr lang="az-Latn-AZ" b="1">
                <a:latin typeface="-apple-system"/>
              </a:rPr>
              <a:t>Cavablar</a:t>
            </a:r>
            <a:r>
              <a:rPr lang="az-Latn-AZ">
                <a:latin typeface="-apple-system"/>
              </a:rPr>
              <a:t> üçün Postman proqramından istifadə edəcəyik.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76D859-C9B1-7547-E2B6-8D6D027857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4617" y="837360"/>
            <a:ext cx="9907383" cy="602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4931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FF7FE6-B0D9-88DB-EE86-73CD70A1DE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7C8003D-862C-9E45-EA0F-ECE59029E863}"/>
              </a:ext>
            </a:extLst>
          </p:cNvPr>
          <p:cNvSpPr txBox="1"/>
          <p:nvPr/>
        </p:nvSpPr>
        <p:spPr>
          <a:xfrm>
            <a:off x="203200" y="244826"/>
            <a:ext cx="1182254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>
                <a:latin typeface="-apple-system"/>
              </a:rPr>
              <a:t>Dataları göndərərkən, POSTMAN proqramında </a:t>
            </a:r>
            <a:r>
              <a:rPr lang="az-Latn-AZ" b="1">
                <a:solidFill>
                  <a:srgbClr val="0070C0"/>
                </a:solidFill>
                <a:latin typeface="-apple-system"/>
              </a:rPr>
              <a:t>FORM-DATA</a:t>
            </a:r>
            <a:r>
              <a:rPr lang="az-Latn-AZ">
                <a:latin typeface="-apple-system"/>
              </a:rPr>
              <a:t> adlı bölməyə </a:t>
            </a:r>
            <a:r>
              <a:rPr lang="az-Latn-AZ" b="1">
                <a:latin typeface="-apple-system"/>
              </a:rPr>
              <a:t>form</a:t>
            </a:r>
            <a:r>
              <a:rPr lang="az-Latn-AZ">
                <a:latin typeface="-apple-system"/>
              </a:rPr>
              <a:t> elementlərin </a:t>
            </a:r>
            <a:r>
              <a:rPr lang="az-Latn-AZ" b="1">
                <a:latin typeface="-apple-system"/>
              </a:rPr>
              <a:t>name</a:t>
            </a:r>
            <a:r>
              <a:rPr lang="az-Latn-AZ">
                <a:latin typeface="-apple-system"/>
              </a:rPr>
              <a:t> atributlarının </a:t>
            </a:r>
            <a:r>
              <a:rPr lang="az-Latn-AZ" b="1">
                <a:latin typeface="-apple-system"/>
              </a:rPr>
              <a:t>dəyərləri</a:t>
            </a:r>
            <a:r>
              <a:rPr lang="az-Latn-AZ">
                <a:latin typeface="-apple-system"/>
              </a:rPr>
              <a:t> yazılır. </a:t>
            </a:r>
          </a:p>
          <a:p>
            <a:endParaRPr lang="az-Latn-AZ">
              <a:latin typeface="-apple-system"/>
            </a:endParaRPr>
          </a:p>
          <a:p>
            <a:r>
              <a:rPr lang="az-Latn-AZ">
                <a:latin typeface="-apple-system"/>
              </a:rPr>
              <a:t>Bu qayda, sadə məlumatları göndərə bilirik. Əgər FAYLLAR ( məsələn: şəkillər) göndərmək istəsək onda </a:t>
            </a:r>
            <a:r>
              <a:rPr lang="en-US" b="1">
                <a:solidFill>
                  <a:srgbClr val="0070C0"/>
                </a:solidFill>
                <a:latin typeface="-apple-system"/>
              </a:rPr>
              <a:t>RAW</a:t>
            </a:r>
            <a:r>
              <a:rPr lang="en-US">
                <a:latin typeface="-apple-system"/>
              </a:rPr>
              <a:t> </a:t>
            </a:r>
            <a:r>
              <a:rPr lang="az-Latn-AZ">
                <a:latin typeface="-apple-system"/>
              </a:rPr>
              <a:t>bölməsindən istifadə etməliyik.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D0AE52F-3A63-F5B9-86A4-716BDF625B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0727" y="3790522"/>
            <a:ext cx="6611273" cy="3067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9678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15701D-CDF4-17CA-5402-A2F7920FBB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667FA1E-ECB4-5DCA-66D6-7B1872BC4AA4}"/>
              </a:ext>
            </a:extLst>
          </p:cNvPr>
          <p:cNvSpPr txBox="1"/>
          <p:nvPr/>
        </p:nvSpPr>
        <p:spPr>
          <a:xfrm>
            <a:off x="203200" y="244826"/>
            <a:ext cx="11822545" cy="8803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az-Latn-AZ">
                <a:latin typeface="-apple-system"/>
              </a:rPr>
              <a:t>Göndərilən data haqqında gələn məlumat, şəkildə göstərilən qayda əks olunur. Bu status kodundan istifadə edərək, istifadəçiyə məntiqli mesajlar göstərə bilərik.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950B9B-FE51-887C-97CC-6DFEFD1E82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1934" y="2618783"/>
            <a:ext cx="9250066" cy="4239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3125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94B3EB-EC61-8AFF-B35E-AA63B5AEF8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E9364A4-2A0D-AAD5-532E-05EA7BADB9D9}"/>
              </a:ext>
            </a:extLst>
          </p:cNvPr>
          <p:cNvSpPr txBox="1"/>
          <p:nvPr/>
        </p:nvSpPr>
        <p:spPr>
          <a:xfrm>
            <a:off x="203200" y="244826"/>
            <a:ext cx="1182254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>
                <a:latin typeface="-apple-system"/>
              </a:rPr>
              <a:t>İnternetdə APİ -lər ilə işləmək üçün istifadə edə biləcəyimiz kifayət qədər fake resurlar mövcuddur. Bunlardan ən məşhur olanı şəkildəki saytdır:  https://jsonplaceholder.typicode.com</a:t>
            </a:r>
          </a:p>
          <a:p>
            <a:endParaRPr lang="az-Latn-AZ">
              <a:latin typeface="-apple-system"/>
            </a:endParaRPr>
          </a:p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7D71E20-35E5-F7D6-C0D2-329512D05C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1621" y="1847273"/>
            <a:ext cx="8600379" cy="501072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673850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9B2153-D81C-8688-2060-4043C206D9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3595E5B-AFA4-14E2-FEFA-58A13361BFA1}"/>
              </a:ext>
            </a:extLst>
          </p:cNvPr>
          <p:cNvSpPr txBox="1"/>
          <p:nvPr/>
        </p:nvSpPr>
        <p:spPr>
          <a:xfrm>
            <a:off x="184727" y="83125"/>
            <a:ext cx="1182254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 sz="1600" b="1">
                <a:latin typeface="-apple-system"/>
              </a:rPr>
              <a:t>APİ</a:t>
            </a:r>
            <a:r>
              <a:rPr lang="az-Latn-AZ" sz="1600">
                <a:latin typeface="-apple-system"/>
              </a:rPr>
              <a:t> -ni postman proqramına yerləşdiririk və </a:t>
            </a:r>
            <a:r>
              <a:rPr lang="az-Latn-AZ" sz="1600" b="1">
                <a:latin typeface="-apple-system"/>
              </a:rPr>
              <a:t>SEND</a:t>
            </a:r>
            <a:r>
              <a:rPr lang="az-Latn-AZ" sz="1600">
                <a:latin typeface="-apple-system"/>
              </a:rPr>
              <a:t> düyməsini klikləyirik. </a:t>
            </a:r>
            <a:r>
              <a:rPr lang="az-Latn-AZ" sz="1600" b="1">
                <a:latin typeface="-apple-system"/>
              </a:rPr>
              <a:t>GET</a:t>
            </a:r>
            <a:r>
              <a:rPr lang="az-Latn-AZ" sz="1600">
                <a:latin typeface="-apple-system"/>
              </a:rPr>
              <a:t> sorğusu ilə gələn datalar </a:t>
            </a:r>
            <a:r>
              <a:rPr lang="az-Latn-AZ" sz="1600" b="1">
                <a:latin typeface="-apple-system"/>
              </a:rPr>
              <a:t>Body</a:t>
            </a:r>
            <a:r>
              <a:rPr lang="az-Latn-AZ" sz="1600">
                <a:latin typeface="-apple-system"/>
              </a:rPr>
              <a:t> bölməsində əks olunacaq.</a:t>
            </a:r>
            <a:endParaRPr lang="en-US" sz="16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6381E25-3AAE-2497-577D-5A98057DF1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2203"/>
            <a:ext cx="12192000" cy="6325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8780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22D2F6-0368-9AE1-1E38-1DD2D2BDFF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7963EE9-193C-EACB-3F4F-573BCA0B9923}"/>
              </a:ext>
            </a:extLst>
          </p:cNvPr>
          <p:cNvSpPr txBox="1"/>
          <p:nvPr/>
        </p:nvSpPr>
        <p:spPr>
          <a:xfrm>
            <a:off x="203200" y="244826"/>
            <a:ext cx="118225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>
                <a:latin typeface="-apple-system"/>
              </a:rPr>
              <a:t>Burada da GET sorğusu və postun identifikatorundan istifadə edərək, tək bir datanı çağırırıq.</a:t>
            </a:r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F3FFD4-99BD-FA8E-6960-9F78EF2819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692061"/>
            <a:ext cx="12192000" cy="5165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1154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F1BE17-4C67-DA6D-F823-D8295A0E25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4CD2D5C-2974-605D-A51F-64DE5C5484EA}"/>
              </a:ext>
            </a:extLst>
          </p:cNvPr>
          <p:cNvSpPr txBox="1"/>
          <p:nvPr/>
        </p:nvSpPr>
        <p:spPr>
          <a:xfrm>
            <a:off x="101600" y="189408"/>
            <a:ext cx="11822545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>
                <a:latin typeface="-apple-system"/>
              </a:rPr>
              <a:t>İndi 2 fərqli qovluq yaradacağıq. </a:t>
            </a:r>
          </a:p>
          <a:p>
            <a:endParaRPr lang="az-Latn-AZ">
              <a:latin typeface="-apple-system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az-Latn-AZ">
                <a:latin typeface="-apple-system"/>
              </a:rPr>
              <a:t>1cisində sadəcə front olacaq.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az-Latn-AZ">
                <a:latin typeface="-apple-system"/>
              </a:rPr>
              <a:t>2cisində isə server ilə işləyən APİ-nin yaradılmasında istifadə edəcəyimiz backend.</a:t>
            </a:r>
          </a:p>
          <a:p>
            <a:endParaRPr lang="az-Latn-AZ">
              <a:latin typeface="-apple-system"/>
            </a:endParaRPr>
          </a:p>
          <a:p>
            <a:r>
              <a:rPr lang="az-Latn-AZ">
                <a:latin typeface="-apple-system"/>
              </a:rPr>
              <a:t>Sonra isə, bu APİ -ni front -da çağıraraq əldə edəcəyimiz dataları şablonda əks etdirəcəyik.</a:t>
            </a:r>
            <a:endParaRPr lang="en-US">
              <a:latin typeface="-apple-system"/>
            </a:endParaRPr>
          </a:p>
          <a:p>
            <a:endParaRPr lang="en-US">
              <a:latin typeface="-apple-system"/>
            </a:endParaRPr>
          </a:p>
          <a:p>
            <a:r>
              <a:rPr lang="en-US">
                <a:latin typeface="-apple-system"/>
              </a:rPr>
              <a:t>Ilk </a:t>
            </a:r>
            <a:r>
              <a:rPr lang="az-Latn-AZ">
                <a:latin typeface="-apple-system"/>
              </a:rPr>
              <a:t>öncə </a:t>
            </a:r>
            <a:r>
              <a:rPr lang="az-Latn-AZ" b="1">
                <a:latin typeface="-apple-system"/>
              </a:rPr>
              <a:t>Jsonplaceholder</a:t>
            </a:r>
            <a:r>
              <a:rPr lang="az-Latn-AZ">
                <a:latin typeface="-apple-system"/>
              </a:rPr>
              <a:t> api-sini istifadə edərək dataları şablonda göstərək. Sonra isə öz api-mizi yazaq.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685CE74-101A-0B47-03E7-AF4332E825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58494"/>
            <a:ext cx="12192000" cy="3699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4524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08DEA8-0668-D485-1668-C32A3EADA5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3887DE18-C9CC-8B45-A532-2A9BA3C69E8A}"/>
              </a:ext>
            </a:extLst>
          </p:cNvPr>
          <p:cNvSpPr txBox="1"/>
          <p:nvPr/>
        </p:nvSpPr>
        <p:spPr>
          <a:xfrm>
            <a:off x="203200" y="244826"/>
            <a:ext cx="118225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>
                <a:latin typeface="-apple-system"/>
              </a:rPr>
              <a:t>Nəticə.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0C7C7AD-F254-CB44-13D8-320D1B9114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36232"/>
            <a:ext cx="12192000" cy="372176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307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CA8B79-F1C4-6FBC-DAC5-D17C773CCB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5288C78-4680-4ADA-ECFA-25128E556EB4}"/>
              </a:ext>
            </a:extLst>
          </p:cNvPr>
          <p:cNvSpPr txBox="1"/>
          <p:nvPr/>
        </p:nvSpPr>
        <p:spPr>
          <a:xfrm>
            <a:off x="203200" y="244826"/>
            <a:ext cx="118225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>
                <a:latin typeface="-apple-system"/>
              </a:rPr>
              <a:t>İndi Backend üçün DB yaradırıq.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A41FBAB-2D92-E4DA-E3A2-3AE789C2F2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6618" y="2637836"/>
            <a:ext cx="9545382" cy="4220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2801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3ECA0E-966D-4D4E-53E0-BCAF571A5C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6609337-B441-B3A9-854E-DCEAE3DFC24B}"/>
              </a:ext>
            </a:extLst>
          </p:cNvPr>
          <p:cNvSpPr txBox="1"/>
          <p:nvPr/>
        </p:nvSpPr>
        <p:spPr>
          <a:xfrm>
            <a:off x="203200" y="244826"/>
            <a:ext cx="118225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>
                <a:latin typeface="-apple-system"/>
              </a:rPr>
              <a:t>Cədvəlin adı POSTS olacaq.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43CF776-1A32-05F0-D038-FB956A7C53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0989" y="2856942"/>
            <a:ext cx="7421011" cy="4001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3435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1C7515-6111-8F2C-D1DC-3E01BE35EC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5ABEB17-A1C8-DF86-7D1A-B2FC276589D3}"/>
              </a:ext>
            </a:extLst>
          </p:cNvPr>
          <p:cNvSpPr txBox="1"/>
          <p:nvPr/>
        </p:nvSpPr>
        <p:spPr>
          <a:xfrm>
            <a:off x="203200" y="207881"/>
            <a:ext cx="11822545" cy="8803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az-Latn-AZ">
                <a:latin typeface="-apple-system"/>
              </a:rPr>
              <a:t>JSON formatı, </a:t>
            </a:r>
            <a:r>
              <a:rPr lang="az-Latn-AZ" b="1">
                <a:latin typeface="-apple-system"/>
              </a:rPr>
              <a:t>string tipində </a:t>
            </a:r>
            <a:r>
              <a:rPr lang="az-Latn-AZ">
                <a:latin typeface="-apple-system"/>
              </a:rPr>
              <a:t>olan ancaq </a:t>
            </a:r>
            <a:r>
              <a:rPr lang="az-Latn-AZ" b="1">
                <a:latin typeface="-apple-system"/>
              </a:rPr>
              <a:t>obyektlər</a:t>
            </a:r>
            <a:r>
              <a:rPr lang="az-Latn-AZ">
                <a:latin typeface="-apple-system"/>
              </a:rPr>
              <a:t>, </a:t>
            </a:r>
            <a:r>
              <a:rPr lang="az-Latn-AZ" b="1">
                <a:latin typeface="-apple-system"/>
              </a:rPr>
              <a:t>arraylar</a:t>
            </a:r>
            <a:r>
              <a:rPr lang="en-US" b="1">
                <a:latin typeface="-apple-system"/>
              </a:rPr>
              <a:t>, </a:t>
            </a:r>
            <a:r>
              <a:rPr lang="az-Latn-AZ" b="1">
                <a:latin typeface="-apple-system"/>
              </a:rPr>
              <a:t>array içində ki obyektlər</a:t>
            </a:r>
            <a:r>
              <a:rPr lang="az-Latn-AZ">
                <a:latin typeface="-apple-system"/>
              </a:rPr>
              <a:t> </a:t>
            </a:r>
            <a:r>
              <a:rPr lang="en-US">
                <a:latin typeface="-apple-system"/>
              </a:rPr>
              <a:t>v</a:t>
            </a:r>
            <a:r>
              <a:rPr lang="az-Latn-AZ">
                <a:latin typeface="-apple-system"/>
              </a:rPr>
              <a:t>ə.s</a:t>
            </a:r>
            <a:r>
              <a:rPr lang="az-Latn-AZ" b="1">
                <a:latin typeface="-apple-system"/>
              </a:rPr>
              <a:t> </a:t>
            </a:r>
            <a:r>
              <a:rPr lang="az-Latn-AZ">
                <a:latin typeface="-apple-system"/>
              </a:rPr>
              <a:t>kimi yazılan formatdır. JSON dataları əldə edildikdən sonra frontend şablonunda həmin dataları əks etdirə bilirik.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42F5A6A-E667-5126-B214-827AADDEBE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3046" y="1789993"/>
            <a:ext cx="10202699" cy="506800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554258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8C64DD-5BA7-26B8-CF1D-1B1573FBCA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FE0A4F29-9EFC-60AD-8B50-13DEBEC7B0C6}"/>
              </a:ext>
            </a:extLst>
          </p:cNvPr>
          <p:cNvSpPr txBox="1"/>
          <p:nvPr/>
        </p:nvSpPr>
        <p:spPr>
          <a:xfrm>
            <a:off x="203200" y="244826"/>
            <a:ext cx="118225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>
                <a:latin typeface="-apple-system"/>
              </a:rPr>
              <a:t>Sütun adları əlavə edirik.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1C67F7-CA04-DACD-358C-25B869C1D4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78598"/>
            <a:ext cx="12192000" cy="4379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5896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F48A7B-9647-ABEF-F2FC-B81A780109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0DCA151-7F58-AC95-5CE9-F6CD3CD0A93D}"/>
              </a:ext>
            </a:extLst>
          </p:cNvPr>
          <p:cNvSpPr txBox="1"/>
          <p:nvPr/>
        </p:nvSpPr>
        <p:spPr>
          <a:xfrm>
            <a:off x="203200" y="244826"/>
            <a:ext cx="118225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latin typeface="-apple-system"/>
              </a:rPr>
              <a:t>.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333F5C3-904D-AD85-292A-981E120765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8552" y="0"/>
            <a:ext cx="98534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9999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E12FEE-0610-289B-8AEE-9AF1B30223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ED3CF9E-0A1E-FA21-40CA-9B8B9250B2D6}"/>
              </a:ext>
            </a:extLst>
          </p:cNvPr>
          <p:cNvSpPr txBox="1"/>
          <p:nvPr/>
        </p:nvSpPr>
        <p:spPr>
          <a:xfrm>
            <a:off x="203200" y="244826"/>
            <a:ext cx="118225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latin typeface="-apple-system"/>
              </a:rPr>
              <a:t>Manual </a:t>
            </a:r>
            <a:r>
              <a:rPr lang="az-Latn-AZ">
                <a:latin typeface="-apple-system"/>
              </a:rPr>
              <a:t>əlavə edilən datalar.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4325BAB-62E7-03C3-5BE2-D83C7B5DD8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9964" y="960548"/>
            <a:ext cx="10982036" cy="5897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918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605E15-DBFA-A268-5FDB-D1123F85D3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FC3ACC9-761D-8CB2-FF8D-626E30841EA8}"/>
              </a:ext>
            </a:extLst>
          </p:cNvPr>
          <p:cNvSpPr txBox="1"/>
          <p:nvPr/>
        </p:nvSpPr>
        <p:spPr>
          <a:xfrm>
            <a:off x="203200" y="244826"/>
            <a:ext cx="1182254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>
                <a:latin typeface="-apple-system"/>
              </a:rPr>
              <a:t>İndi </a:t>
            </a:r>
            <a:r>
              <a:rPr lang="az-Latn-AZ" b="1">
                <a:latin typeface="-apple-system"/>
              </a:rPr>
              <a:t>Backend</a:t>
            </a:r>
            <a:r>
              <a:rPr lang="az-Latn-AZ">
                <a:latin typeface="-apple-system"/>
              </a:rPr>
              <a:t> üçün </a:t>
            </a:r>
            <a:r>
              <a:rPr lang="az-Latn-AZ" b="1">
                <a:latin typeface="-apple-system"/>
              </a:rPr>
              <a:t>APİ</a:t>
            </a:r>
            <a:r>
              <a:rPr lang="az-Latn-AZ">
                <a:latin typeface="-apple-system"/>
              </a:rPr>
              <a:t> adında </a:t>
            </a:r>
            <a:r>
              <a:rPr lang="az-Latn-AZ" b="1">
                <a:latin typeface="-apple-system"/>
              </a:rPr>
              <a:t>qolvuq</a:t>
            </a:r>
            <a:r>
              <a:rPr lang="az-Latn-AZ">
                <a:latin typeface="-apple-system"/>
              </a:rPr>
              <a:t> yaradırıq. </a:t>
            </a:r>
          </a:p>
          <a:p>
            <a:endParaRPr lang="az-Latn-AZ">
              <a:latin typeface="-apple-system"/>
            </a:endParaRPr>
          </a:p>
          <a:p>
            <a:r>
              <a:rPr lang="az-Latn-AZ">
                <a:latin typeface="-apple-system"/>
              </a:rPr>
              <a:t>Sonra bu qovluq içində başlanğıc olaraq </a:t>
            </a:r>
            <a:r>
              <a:rPr lang="az-Latn-AZ" b="1">
                <a:latin typeface="-apple-system"/>
              </a:rPr>
              <a:t>connect.php</a:t>
            </a:r>
            <a:r>
              <a:rPr lang="az-Latn-AZ">
                <a:latin typeface="-apple-system"/>
              </a:rPr>
              <a:t>, </a:t>
            </a:r>
            <a:r>
              <a:rPr lang="az-Latn-AZ" b="1">
                <a:latin typeface="-apple-system"/>
              </a:rPr>
              <a:t>index.php</a:t>
            </a:r>
            <a:r>
              <a:rPr lang="az-Latn-AZ">
                <a:latin typeface="-apple-system"/>
              </a:rPr>
              <a:t> və </a:t>
            </a:r>
            <a:r>
              <a:rPr lang="az-Latn-AZ" b="1">
                <a:latin typeface="-apple-system"/>
              </a:rPr>
              <a:t>function.php </a:t>
            </a:r>
            <a:r>
              <a:rPr lang="az-Latn-AZ">
                <a:latin typeface="-apple-system"/>
              </a:rPr>
              <a:t>adında 2 fayl yaradırıq.</a:t>
            </a:r>
          </a:p>
          <a:p>
            <a:endParaRPr lang="az-Latn-AZ">
              <a:latin typeface="-apple-system"/>
            </a:endParaRPr>
          </a:p>
          <a:p>
            <a:r>
              <a:rPr lang="az-Latn-AZ" b="1">
                <a:latin typeface="-apple-system"/>
              </a:rPr>
              <a:t>connect.php </a:t>
            </a:r>
            <a:r>
              <a:rPr lang="az-Latn-AZ">
                <a:latin typeface="-apple-system"/>
              </a:rPr>
              <a:t>faylını, </a:t>
            </a:r>
            <a:r>
              <a:rPr lang="az-Latn-AZ" b="1">
                <a:latin typeface="-apple-system"/>
              </a:rPr>
              <a:t>DB</a:t>
            </a:r>
            <a:r>
              <a:rPr lang="az-Latn-AZ">
                <a:latin typeface="-apple-system"/>
              </a:rPr>
              <a:t> -sə </a:t>
            </a:r>
            <a:r>
              <a:rPr lang="az-Latn-AZ" b="1">
                <a:latin typeface="-apple-system"/>
              </a:rPr>
              <a:t>qoşulmaq</a:t>
            </a:r>
            <a:r>
              <a:rPr lang="az-Latn-AZ">
                <a:latin typeface="-apple-system"/>
              </a:rPr>
              <a:t> üçün istifadə edəcəyik. 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D337911-3F89-47C0-7832-E127524252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52760"/>
            <a:ext cx="12192000" cy="1905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4488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3D65C2-FCEE-5E7F-4881-B59BCE1607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DF5C5EA-A885-922A-418F-B91ECF2EDB89}"/>
              </a:ext>
            </a:extLst>
          </p:cNvPr>
          <p:cNvSpPr txBox="1"/>
          <p:nvPr/>
        </p:nvSpPr>
        <p:spPr>
          <a:xfrm>
            <a:off x="203200" y="244826"/>
            <a:ext cx="1182254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>
                <a:latin typeface="-apple-system"/>
              </a:rPr>
              <a:t>index.php </a:t>
            </a:r>
            <a:r>
              <a:rPr lang="en-US" sz="1600">
                <a:latin typeface="-apple-system"/>
              </a:rPr>
              <a:t>fayl</a:t>
            </a:r>
            <a:r>
              <a:rPr lang="az-Latn-AZ" sz="1600">
                <a:latin typeface="-apple-system"/>
              </a:rPr>
              <a:t>ında isə </a:t>
            </a:r>
            <a:r>
              <a:rPr lang="az-Latn-AZ" sz="1600" b="1">
                <a:latin typeface="-apple-system"/>
              </a:rPr>
              <a:t>CRUD</a:t>
            </a:r>
            <a:r>
              <a:rPr lang="az-Latn-AZ" sz="1600">
                <a:latin typeface="-apple-system"/>
              </a:rPr>
              <a:t> funksiyalarımızı çağırıb istifadə edəcəyik. </a:t>
            </a:r>
          </a:p>
          <a:p>
            <a:endParaRPr lang="az-Latn-AZ" sz="1600">
              <a:latin typeface="-apple-system"/>
            </a:endParaRPr>
          </a:p>
          <a:p>
            <a:r>
              <a:rPr lang="az-Latn-AZ" sz="1600" b="1">
                <a:latin typeface="-apple-system"/>
              </a:rPr>
              <a:t>CRUD</a:t>
            </a:r>
            <a:r>
              <a:rPr lang="az-Latn-AZ" sz="1600">
                <a:latin typeface="-apple-system"/>
              </a:rPr>
              <a:t> funksiyalarımızı da, </a:t>
            </a:r>
            <a:r>
              <a:rPr lang="az-Latn-AZ" sz="1600" b="1">
                <a:latin typeface="-apple-system"/>
              </a:rPr>
              <a:t>function.php</a:t>
            </a:r>
            <a:r>
              <a:rPr lang="az-Latn-AZ" sz="1600">
                <a:latin typeface="-apple-system"/>
              </a:rPr>
              <a:t> faylında yerləşdirəcəyik.</a:t>
            </a:r>
            <a:endParaRPr lang="en-US" sz="1600">
              <a:latin typeface="-apple-system"/>
            </a:endParaRPr>
          </a:p>
          <a:p>
            <a:endParaRPr lang="en-US" sz="1600">
              <a:latin typeface="-apple-system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az-Latn-AZ" sz="1600">
                <a:latin typeface="-apple-system"/>
              </a:rPr>
              <a:t>Burada </a:t>
            </a:r>
            <a:r>
              <a:rPr lang="az-Latn-AZ" sz="1600" b="1">
                <a:latin typeface="-apple-system"/>
              </a:rPr>
              <a:t>function.php </a:t>
            </a:r>
            <a:r>
              <a:rPr lang="az-Latn-AZ" sz="1600">
                <a:latin typeface="-apple-system"/>
              </a:rPr>
              <a:t>faylını yaradırıq. Hələki içi boşdu.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az-Latn-AZ" sz="1600" b="1">
                <a:latin typeface="-apple-system"/>
              </a:rPr>
              <a:t>DB</a:t>
            </a:r>
            <a:r>
              <a:rPr lang="az-Latn-AZ" sz="1600">
                <a:latin typeface="-apple-system"/>
              </a:rPr>
              <a:t> -sə qoşulmaq üçün </a:t>
            </a:r>
            <a:r>
              <a:rPr lang="az-Latn-AZ" sz="1600" b="1">
                <a:latin typeface="-apple-system"/>
              </a:rPr>
              <a:t>connect.php </a:t>
            </a:r>
            <a:r>
              <a:rPr lang="az-Latn-AZ" sz="1600">
                <a:latin typeface="-apple-system"/>
              </a:rPr>
              <a:t>faylını daxil edirik.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az-Latn-AZ" sz="1600" b="1">
                <a:latin typeface="-apple-system"/>
              </a:rPr>
              <a:t>mysqli_query() </a:t>
            </a:r>
            <a:r>
              <a:rPr lang="az-Latn-AZ" sz="1600">
                <a:latin typeface="-apple-system"/>
              </a:rPr>
              <a:t>metodu ilə </a:t>
            </a:r>
            <a:r>
              <a:rPr lang="az-Latn-AZ" sz="1600" b="1">
                <a:latin typeface="-apple-system"/>
              </a:rPr>
              <a:t>DB</a:t>
            </a:r>
            <a:r>
              <a:rPr lang="az-Latn-AZ" sz="1600">
                <a:latin typeface="-apple-system"/>
              </a:rPr>
              <a:t> -sə sorğu göndəririk və qayıdan nəticəni </a:t>
            </a:r>
            <a:r>
              <a:rPr lang="az-Latn-AZ" sz="1600" b="1">
                <a:latin typeface="-apple-system"/>
              </a:rPr>
              <a:t>print</a:t>
            </a:r>
            <a:r>
              <a:rPr lang="az-Latn-AZ" sz="1600">
                <a:latin typeface="-apple-system"/>
              </a:rPr>
              <a:t> edirik.</a:t>
            </a:r>
          </a:p>
          <a:p>
            <a:endParaRPr lang="az-Latn-AZ" sz="1600">
              <a:latin typeface="-apple-system"/>
            </a:endParaRPr>
          </a:p>
          <a:p>
            <a:endParaRPr lang="az-Latn-AZ" sz="1600"/>
          </a:p>
          <a:p>
            <a:r>
              <a:rPr lang="az-Latn-AZ" sz="1600"/>
              <a:t>Nəticəni isə, həm </a:t>
            </a:r>
            <a:r>
              <a:rPr lang="az-Latn-AZ" sz="1600" b="1">
                <a:solidFill>
                  <a:srgbClr val="0070C0"/>
                </a:solidFill>
              </a:rPr>
              <a:t>brazuerdə</a:t>
            </a:r>
            <a:r>
              <a:rPr lang="az-Latn-AZ" sz="1600"/>
              <a:t> həmdə </a:t>
            </a:r>
            <a:r>
              <a:rPr lang="az-Latn-AZ" sz="1600" b="1">
                <a:solidFill>
                  <a:srgbClr val="0070C0"/>
                </a:solidFill>
              </a:rPr>
              <a:t>postman</a:t>
            </a:r>
            <a:r>
              <a:rPr lang="az-Latn-AZ" sz="1600"/>
              <a:t> proqramında görüntüləmək mümkündür. Geri qayıdan </a:t>
            </a:r>
            <a:r>
              <a:rPr lang="az-Latn-AZ" sz="1600" b="1"/>
              <a:t>ARRAY</a:t>
            </a:r>
            <a:r>
              <a:rPr lang="az-Latn-AZ" sz="1600"/>
              <a:t> içində, istifadəyə yararlı </a:t>
            </a:r>
            <a:r>
              <a:rPr lang="az-Latn-AZ" sz="1600" b="1"/>
              <a:t>PHP</a:t>
            </a:r>
            <a:r>
              <a:rPr lang="az-Latn-AZ" sz="1600"/>
              <a:t> kodları yerləşməkdədir. Məsələn </a:t>
            </a:r>
            <a:r>
              <a:rPr lang="az-Latn-AZ" sz="1600" b="1"/>
              <a:t>DB</a:t>
            </a:r>
            <a:r>
              <a:rPr lang="az-Latn-AZ" sz="1600"/>
              <a:t> -də, 2 dənə data olduğu üçün </a:t>
            </a:r>
            <a:r>
              <a:rPr lang="az-Latn-AZ" sz="1600" b="1">
                <a:solidFill>
                  <a:srgbClr val="00B050"/>
                </a:solidFill>
              </a:rPr>
              <a:t>num_</a:t>
            </a:r>
            <a:r>
              <a:rPr lang="en-US" sz="1600" b="1">
                <a:solidFill>
                  <a:srgbClr val="00B050"/>
                </a:solidFill>
              </a:rPr>
              <a:t>rows </a:t>
            </a:r>
            <a:r>
              <a:rPr lang="az-Latn-AZ" sz="1600"/>
              <a:t>yazılan hissədə </a:t>
            </a:r>
            <a:r>
              <a:rPr lang="az-Latn-AZ" sz="1600" b="1"/>
              <a:t>2</a:t>
            </a:r>
            <a:r>
              <a:rPr lang="az-Latn-AZ" sz="1600"/>
              <a:t> ədədini görürük. Bu cür kodlarla deyə bilərik ki, əgər </a:t>
            </a:r>
            <a:r>
              <a:rPr lang="az-Latn-AZ" sz="1600" b="1"/>
              <a:t>DB</a:t>
            </a:r>
            <a:r>
              <a:rPr lang="az-Latn-AZ" sz="1600"/>
              <a:t> -də </a:t>
            </a:r>
            <a:r>
              <a:rPr lang="az-Latn-AZ" sz="1600" b="1"/>
              <a:t>POSTS</a:t>
            </a:r>
            <a:r>
              <a:rPr lang="az-Latn-AZ" sz="1600"/>
              <a:t> cədvəlində 0 ( </a:t>
            </a:r>
            <a:r>
              <a:rPr lang="az-Latn-AZ" sz="1600" b="1"/>
              <a:t>sıfırdan</a:t>
            </a:r>
            <a:r>
              <a:rPr lang="az-Latn-AZ" sz="1600"/>
              <a:t> ) çox data varsa onda dataları göstər əks halda `</a:t>
            </a:r>
            <a:r>
              <a:rPr lang="az-Latn-AZ" sz="1600" b="1"/>
              <a:t>data yoxdur</a:t>
            </a:r>
            <a:r>
              <a:rPr lang="az-Latn-AZ" sz="1600"/>
              <a:t>` mesajı çap et.</a:t>
            </a:r>
            <a:endParaRPr lang="en-US" sz="16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0FA5A4E-3D5E-906A-6A82-B1B0E228D8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6882" y="0"/>
            <a:ext cx="5875118" cy="19211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CDFD99E-A561-EFCF-B2F7-3D2946D7A8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6545" y="3856338"/>
            <a:ext cx="9023926" cy="300166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550185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128AC9-3EFF-7009-1522-024973CFBD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3CCE104B-5DA1-399C-AD2D-20F401F76A82}"/>
              </a:ext>
            </a:extLst>
          </p:cNvPr>
          <p:cNvSpPr txBox="1"/>
          <p:nvPr/>
        </p:nvSpPr>
        <p:spPr>
          <a:xfrm>
            <a:off x="203200" y="244826"/>
            <a:ext cx="1182254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>
                <a:solidFill>
                  <a:srgbClr val="FF0000"/>
                </a:solidFill>
                <a:latin typeface="-apple-system"/>
              </a:rPr>
              <a:t>mysqli_fetch_assoc() </a:t>
            </a:r>
            <a:r>
              <a:rPr lang="az-Latn-AZ">
                <a:latin typeface="-apple-system"/>
              </a:rPr>
              <a:t>funksiyası ilə </a:t>
            </a:r>
            <a:r>
              <a:rPr lang="az-Latn-AZ" b="1">
                <a:latin typeface="-apple-system"/>
              </a:rPr>
              <a:t>DB</a:t>
            </a:r>
            <a:r>
              <a:rPr lang="az-Latn-AZ">
                <a:latin typeface="-apple-system"/>
              </a:rPr>
              <a:t> -dəki </a:t>
            </a:r>
            <a:r>
              <a:rPr lang="az-Latn-AZ" b="1">
                <a:latin typeface="-apple-system"/>
              </a:rPr>
              <a:t>POSTS</a:t>
            </a:r>
            <a:r>
              <a:rPr lang="az-Latn-AZ">
                <a:latin typeface="-apple-system"/>
              </a:rPr>
              <a:t> cədvəlini çağırırq. Həmin datalar bizə ARRAY içində gəlir.</a:t>
            </a:r>
          </a:p>
          <a:p>
            <a:endParaRPr lang="az-Latn-AZ">
              <a:latin typeface="-apple-system"/>
            </a:endParaRPr>
          </a:p>
          <a:p>
            <a:endParaRPr lang="az-Latn-AZ">
              <a:latin typeface="-apple-system"/>
            </a:endParaRPr>
          </a:p>
          <a:p>
            <a:endParaRPr lang="az-Latn-AZ">
              <a:latin typeface="-apple-system"/>
            </a:endParaRPr>
          </a:p>
          <a:p>
            <a:endParaRPr lang="az-Latn-AZ">
              <a:latin typeface="-apple-system"/>
            </a:endParaRPr>
          </a:p>
          <a:p>
            <a:endParaRPr lang="az-Latn-AZ">
              <a:latin typeface="-apple-system"/>
            </a:endParaRPr>
          </a:p>
          <a:p>
            <a:endParaRPr lang="az-Latn-AZ">
              <a:latin typeface="-apple-system"/>
            </a:endParaRPr>
          </a:p>
          <a:p>
            <a:endParaRPr lang="az-Latn-AZ">
              <a:latin typeface="-apple-system"/>
            </a:endParaRPr>
          </a:p>
          <a:p>
            <a:endParaRPr lang="az-Latn-AZ">
              <a:latin typeface="-apple-system"/>
            </a:endParaRPr>
          </a:p>
          <a:p>
            <a:endParaRPr lang="az-Latn-AZ">
              <a:latin typeface="-apple-system"/>
            </a:endParaRPr>
          </a:p>
          <a:p>
            <a:endParaRPr lang="az-Latn-AZ">
              <a:latin typeface="-apple-system"/>
            </a:endParaRPr>
          </a:p>
          <a:p>
            <a:endParaRPr lang="az-Latn-AZ">
              <a:latin typeface="-apple-system"/>
            </a:endParaRPr>
          </a:p>
          <a:p>
            <a:endParaRPr lang="az-Latn-AZ">
              <a:latin typeface="-apple-system"/>
            </a:endParaRPr>
          </a:p>
          <a:p>
            <a:endParaRPr lang="az-Latn-AZ">
              <a:latin typeface="-apple-system"/>
            </a:endParaRPr>
          </a:p>
          <a:p>
            <a:r>
              <a:rPr lang="az-Latn-AZ">
                <a:latin typeface="-apple-system"/>
              </a:rPr>
              <a:t>Array kimi gələn dataları, başqa bir Array yaradaraq onun içində yerləşdiririk.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F6EAE6D-5043-F87E-9606-7AC0A13ED2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7643"/>
            <a:ext cx="5235779" cy="18280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2555667-66DF-78BC-AFD7-43A9EA5193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556958"/>
            <a:ext cx="5235779" cy="23010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4EF4752-A6F0-B7E5-17ED-E177DACF2B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5090" y="747643"/>
            <a:ext cx="4054765" cy="182264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1E1A5CB-BF3B-A99F-8486-706D0D7E0D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2002" y="4556958"/>
            <a:ext cx="6163743" cy="2301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1606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0AC2CA-3CA7-E9CD-F85F-F27B31D865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D4D375C-FC6C-EA6C-C4C9-D081B878C798}"/>
              </a:ext>
            </a:extLst>
          </p:cNvPr>
          <p:cNvSpPr txBox="1"/>
          <p:nvPr/>
        </p:nvSpPr>
        <p:spPr>
          <a:xfrm>
            <a:off x="203200" y="244826"/>
            <a:ext cx="1182254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Arrayı, JSON formatına çevirmək üçün </a:t>
            </a:r>
            <a:r>
              <a:rPr lang="az-Latn-AZ" b="1">
                <a:solidFill>
                  <a:srgbClr val="FF0000"/>
                </a:solidFill>
              </a:rPr>
              <a:t>json_encode() </a:t>
            </a:r>
            <a:r>
              <a:rPr lang="az-Latn-AZ"/>
              <a:t>metodundan istifadə edirik. </a:t>
            </a:r>
          </a:p>
          <a:p>
            <a:endParaRPr lang="az-Latn-AZ"/>
          </a:p>
          <a:p>
            <a:r>
              <a:rPr lang="az-Latn-AZ" b="1"/>
              <a:t>Ancaq</a:t>
            </a:r>
            <a:r>
              <a:rPr lang="az-Latn-AZ"/>
              <a:t> postmanda həmin dataların </a:t>
            </a:r>
            <a:r>
              <a:rPr lang="az-Latn-AZ" b="1">
                <a:solidFill>
                  <a:srgbClr val="0070C0"/>
                </a:solidFill>
              </a:rPr>
              <a:t>html</a:t>
            </a:r>
            <a:r>
              <a:rPr lang="en-US" b="1">
                <a:solidFill>
                  <a:srgbClr val="0070C0"/>
                </a:solidFill>
              </a:rPr>
              <a:t>/text </a:t>
            </a:r>
            <a:r>
              <a:rPr lang="az-Latn-AZ"/>
              <a:t>formatında deyildə </a:t>
            </a:r>
            <a:r>
              <a:rPr lang="az-Latn-AZ" b="1">
                <a:solidFill>
                  <a:srgbClr val="0070C0"/>
                </a:solidFill>
              </a:rPr>
              <a:t>json</a:t>
            </a:r>
            <a:r>
              <a:rPr lang="az-Latn-AZ"/>
              <a:t> kimi görünməməsi üçün </a:t>
            </a:r>
            <a:r>
              <a:rPr lang="az-Latn-AZ" b="1">
                <a:solidFill>
                  <a:srgbClr val="FF0000"/>
                </a:solidFill>
              </a:rPr>
              <a:t>header() </a:t>
            </a:r>
            <a:r>
              <a:rPr lang="az-Latn-AZ"/>
              <a:t>metodundan istifadə etməliyik.</a:t>
            </a:r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82E59B-BF58-EC90-977F-B7A99B844A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3700"/>
            <a:ext cx="5153891" cy="26930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E7ACBEE-0BFE-2D76-05E0-9A2B76C06A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3790" y="4064000"/>
            <a:ext cx="6916681" cy="279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8496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E795AB-5424-75F4-83DF-1D5C4926A6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C29BB6D-54FC-5D28-55F2-E69601EA2E2E}"/>
              </a:ext>
            </a:extLst>
          </p:cNvPr>
          <p:cNvSpPr txBox="1"/>
          <p:nvPr/>
        </p:nvSpPr>
        <p:spPr>
          <a:xfrm>
            <a:off x="203200" y="244826"/>
            <a:ext cx="1182254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>
                <a:latin typeface="-apple-system"/>
              </a:rPr>
              <a:t>Postman proqramında, </a:t>
            </a:r>
            <a:r>
              <a:rPr lang="az-Latn-AZ" b="1">
                <a:latin typeface="-apple-system"/>
              </a:rPr>
              <a:t>URL</a:t>
            </a:r>
            <a:r>
              <a:rPr lang="az-Latn-AZ">
                <a:latin typeface="-apple-system"/>
              </a:rPr>
              <a:t> sahəsində dataları əldə etmək üçün belə yazdıq: </a:t>
            </a:r>
            <a:r>
              <a:rPr lang="en-US" b="1" u="sng">
                <a:solidFill>
                  <a:srgbClr val="00B0F0"/>
                </a:solidFill>
              </a:rPr>
              <a:t>http://localhost/reST-API/api/index.php</a:t>
            </a:r>
            <a:endParaRPr lang="az-Latn-AZ" b="1" u="sng">
              <a:solidFill>
                <a:srgbClr val="00B0F0"/>
              </a:solidFill>
            </a:endParaRPr>
          </a:p>
          <a:p>
            <a:endParaRPr lang="az-Latn-AZ"/>
          </a:p>
          <a:p>
            <a:r>
              <a:rPr lang="az-Latn-AZ"/>
              <a:t>Bu cürdə yazsaq həmin dataları əldə edə bilərdik: </a:t>
            </a:r>
            <a:r>
              <a:rPr lang="en-US" b="1" u="sng">
                <a:solidFill>
                  <a:srgbClr val="00B0F0"/>
                </a:solidFill>
              </a:rPr>
              <a:t>http://localhost/reST-API/api</a:t>
            </a:r>
            <a:endParaRPr lang="az-Latn-AZ" b="1" u="sng">
              <a:solidFill>
                <a:srgbClr val="00B0F0"/>
              </a:solidFill>
            </a:endParaRPr>
          </a:p>
          <a:p>
            <a:endParaRPr lang="az-Latn-AZ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63F639-9CA7-9F7E-23E7-E4815E1E69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2" y="2004157"/>
            <a:ext cx="12192000" cy="4853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5195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8B4437-E0BF-3C08-4530-C1ADF33E31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146BC5A-5D2C-47D3-DA22-70651AF15FA1}"/>
              </a:ext>
            </a:extLst>
          </p:cNvPr>
          <p:cNvSpPr txBox="1"/>
          <p:nvPr/>
        </p:nvSpPr>
        <p:spPr>
          <a:xfrm>
            <a:off x="203200" y="244826"/>
            <a:ext cx="11822545" cy="4462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 sz="1600"/>
              <a:t>Əgər </a:t>
            </a:r>
            <a:r>
              <a:rPr lang="az-Latn-AZ" sz="1600" b="1"/>
              <a:t>POSTS</a:t>
            </a:r>
            <a:r>
              <a:rPr lang="az-Latn-AZ" sz="1600"/>
              <a:t> cədvəlindəki dataları əldə ediriksə, yaxşı olardı ki, </a:t>
            </a:r>
            <a:r>
              <a:rPr lang="az-Latn-AZ" sz="1600" b="1"/>
              <a:t>URL</a:t>
            </a:r>
            <a:r>
              <a:rPr lang="az-Latn-AZ" sz="1600"/>
              <a:t> -də buna uyğun olsun: </a:t>
            </a:r>
            <a:r>
              <a:rPr lang="en-US" b="1" u="sng">
                <a:solidFill>
                  <a:srgbClr val="00B0F0"/>
                </a:solidFill>
              </a:rPr>
              <a:t>http://localhost/reST-API/api/posts</a:t>
            </a:r>
            <a:endParaRPr lang="az-Latn-AZ" sz="1600" b="1" u="sng">
              <a:solidFill>
                <a:srgbClr val="00B0F0"/>
              </a:solidFill>
            </a:endParaRPr>
          </a:p>
          <a:p>
            <a:endParaRPr lang="az-Latn-AZ" sz="1600"/>
          </a:p>
          <a:p>
            <a:endParaRPr lang="az-Latn-AZ" sz="1600"/>
          </a:p>
          <a:p>
            <a:r>
              <a:rPr lang="az-Latn-AZ" b="1"/>
              <a:t>URL</a:t>
            </a:r>
            <a:r>
              <a:rPr lang="az-Latn-AZ"/>
              <a:t> -nin qeyd edilən kimi olması üçün </a:t>
            </a:r>
            <a:r>
              <a:rPr lang="az-Latn-AZ" b="1">
                <a:solidFill>
                  <a:srgbClr val="FF0000"/>
                </a:solidFill>
              </a:rPr>
              <a:t>.htaccess </a:t>
            </a:r>
            <a:r>
              <a:rPr lang="az-Latn-AZ"/>
              <a:t>faylından istifadə edəcəyik.</a:t>
            </a:r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r>
              <a:rPr lang="az-Latn-AZ"/>
              <a:t>İlk olaraq bu fayl haqqında oxuyaq.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1E66A52-7728-6BC1-A46A-D6B32DB782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38855"/>
            <a:ext cx="7935432" cy="2210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3582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5C33DA-98FE-54FE-3435-938C902E35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9B81A83-3639-7180-063C-B90CAFBC5F99}"/>
              </a:ext>
            </a:extLst>
          </p:cNvPr>
          <p:cNvSpPr txBox="1"/>
          <p:nvPr/>
        </p:nvSpPr>
        <p:spPr>
          <a:xfrm>
            <a:off x="203200" y="244826"/>
            <a:ext cx="1182254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1">
                <a:solidFill>
                  <a:srgbClr val="FF0000"/>
                </a:solidFill>
              </a:rPr>
              <a:t>.htaccess </a:t>
            </a:r>
            <a:r>
              <a:rPr lang="en-US"/>
              <a:t>nədir?</a:t>
            </a:r>
          </a:p>
          <a:p>
            <a:endParaRPr lang="en-US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/>
              <a:t>.htaccess </a:t>
            </a:r>
            <a:r>
              <a:rPr lang="en-US"/>
              <a:t>(Hypertext Access) — Apache HTTP Server üçün xüsusi konfiqurasiya faylıdır.</a:t>
            </a:r>
            <a:br>
              <a:rPr lang="en-US"/>
            </a:br>
            <a:endParaRPr lang="en-US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Faylın adı nöqtə ilə başlayır (.), buna görə də UNIX/Linux sistemlərində gizli fayl sayılır.</a:t>
            </a:r>
            <a:br>
              <a:rPr lang="en-US"/>
            </a:br>
            <a:endParaRPr lang="en-US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Apache serverində hər qovluqda ola bilər və yalnız </a:t>
            </a:r>
            <a:r>
              <a:rPr lang="en-US" b="1"/>
              <a:t>həmin</a:t>
            </a:r>
            <a:r>
              <a:rPr lang="en-US"/>
              <a:t> qovluğa və onun </a:t>
            </a:r>
            <a:r>
              <a:rPr lang="en-US" b="1"/>
              <a:t>alt</a:t>
            </a:r>
            <a:r>
              <a:rPr lang="en-US"/>
              <a:t> qovluqlarına təsir göstərir.</a:t>
            </a:r>
            <a:br>
              <a:rPr lang="en-US"/>
            </a:br>
            <a:endParaRPr lang="en-US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Yəni </a:t>
            </a:r>
            <a:r>
              <a:rPr lang="en-US" b="1"/>
              <a:t>.htaccess </a:t>
            </a:r>
            <a:r>
              <a:rPr lang="en-US"/>
              <a:t>— </a:t>
            </a:r>
            <a:r>
              <a:rPr lang="az-Latn-AZ"/>
              <a:t>local</a:t>
            </a:r>
            <a:r>
              <a:rPr lang="en-US"/>
              <a:t> səviyyədə server davranışını idarə etmək üçün istifadə olunur.</a:t>
            </a:r>
            <a:endParaRPr lang="az-Latn-AZ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az-Latn-AZ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1232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E0F9DA-01C2-1CA7-2479-4587824D78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8E71D6C-A2DD-F937-D718-5A11DAB554BB}"/>
              </a:ext>
            </a:extLst>
          </p:cNvPr>
          <p:cNvSpPr txBox="1"/>
          <p:nvPr/>
        </p:nvSpPr>
        <p:spPr>
          <a:xfrm>
            <a:off x="203200" y="244826"/>
            <a:ext cx="1182254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 b="1">
                <a:latin typeface="-apple-system"/>
              </a:rPr>
              <a:t>Gələn</a:t>
            </a:r>
            <a:r>
              <a:rPr lang="az-Latn-AZ">
                <a:latin typeface="-apple-system"/>
              </a:rPr>
              <a:t> və </a:t>
            </a:r>
            <a:r>
              <a:rPr lang="az-Latn-AZ" b="1">
                <a:latin typeface="-apple-system"/>
              </a:rPr>
              <a:t>Gedən</a:t>
            </a:r>
            <a:r>
              <a:rPr lang="az-Latn-AZ">
                <a:latin typeface="-apple-system"/>
              </a:rPr>
              <a:t> sorğular haqqındakı məlumatları brauzerdən müşahidə edə bilərik. Burada gördüyümüz GET metodu onu ifadə edir ki, biz </a:t>
            </a:r>
            <a:r>
              <a:rPr lang="az-Latn-AZ" b="1">
                <a:latin typeface="-apple-system"/>
              </a:rPr>
              <a:t>JSON</a:t>
            </a:r>
            <a:r>
              <a:rPr lang="az-Latn-AZ">
                <a:latin typeface="-apple-system"/>
              </a:rPr>
              <a:t> formatında haradansa data əldə edirik. 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07DE7F0-E904-1D48-F2CC-A54EA8D5D3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6409" y="1761414"/>
            <a:ext cx="8535591" cy="5096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2398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210BDA-F919-F455-9E3F-22B76CFDE6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66863F2-0B25-D6D0-9AA4-AF20FB821D34}"/>
              </a:ext>
            </a:extLst>
          </p:cNvPr>
          <p:cNvSpPr txBox="1"/>
          <p:nvPr/>
        </p:nvSpPr>
        <p:spPr>
          <a:xfrm>
            <a:off x="184727" y="197474"/>
            <a:ext cx="11822545" cy="6463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00" b="1">
                <a:solidFill>
                  <a:srgbClr val="0070C0"/>
                </a:solidFill>
              </a:rPr>
              <a:t>.htaccess</a:t>
            </a:r>
            <a:r>
              <a:rPr lang="az-Latn-AZ" sz="1300" b="1">
                <a:solidFill>
                  <a:srgbClr val="0070C0"/>
                </a:solidFill>
              </a:rPr>
              <a:t> </a:t>
            </a:r>
            <a:r>
              <a:rPr lang="en-US" sz="1300"/>
              <a:t>-in məqsədi — serverin əsas konfiqurasiyasına (</a:t>
            </a:r>
            <a:r>
              <a:rPr lang="az-Latn-AZ" sz="1300"/>
              <a:t> </a:t>
            </a:r>
            <a:r>
              <a:rPr lang="en-US" sz="1300" b="1"/>
              <a:t>httpd.conf</a:t>
            </a:r>
            <a:r>
              <a:rPr lang="az-Latn-AZ" sz="1300" b="1"/>
              <a:t> </a:t>
            </a:r>
            <a:r>
              <a:rPr lang="en-US" sz="1300"/>
              <a:t>) girişin olmadığı hallarda</a:t>
            </a:r>
            <a:r>
              <a:rPr lang="az-Latn-AZ" sz="1300"/>
              <a:t> yəni, </a:t>
            </a:r>
            <a:r>
              <a:rPr lang="en-US" sz="1300"/>
              <a:t>Apache serverini əsas konfiqurasiya faylını dəyişmədən</a:t>
            </a:r>
            <a:r>
              <a:rPr lang="az-Latn-AZ" sz="1300"/>
              <a:t> </a:t>
            </a:r>
            <a:r>
              <a:rPr lang="en-US" sz="1300"/>
              <a:t> layihə səviyyəsində idarəetməni təmin etməkdir.</a:t>
            </a:r>
            <a:r>
              <a:rPr lang="az-Latn-AZ" sz="1300"/>
              <a:t> </a:t>
            </a:r>
            <a:r>
              <a:rPr lang="en-US" sz="1300"/>
              <a:t>Hosting şirkətləri istifadəçilərə </a:t>
            </a:r>
            <a:r>
              <a:rPr lang="en-US" sz="1300" b="1"/>
              <a:t>httpd.conf </a:t>
            </a:r>
            <a:r>
              <a:rPr lang="en-US" sz="1300"/>
              <a:t>faylını dəyişməyə icazə vermirlər.</a:t>
            </a:r>
            <a:r>
              <a:rPr lang="az-Latn-AZ" sz="1300"/>
              <a:t> Amma</a:t>
            </a:r>
            <a:r>
              <a:rPr lang="az-Latn-AZ" sz="1300" b="1"/>
              <a:t> .htaccess </a:t>
            </a:r>
            <a:r>
              <a:rPr lang="az-Latn-AZ" sz="1300"/>
              <a:t>vasitəsilə istifadəçi layihə səviyyəsində öz qaydalarını yaza bilir.</a:t>
            </a:r>
          </a:p>
          <a:p>
            <a:endParaRPr lang="en-US" sz="1300"/>
          </a:p>
          <a:p>
            <a:r>
              <a:rPr lang="en-US" sz="1300" b="1">
                <a:solidFill>
                  <a:srgbClr val="00B050"/>
                </a:solidFill>
              </a:rPr>
              <a:t>Yəni </a:t>
            </a:r>
            <a:r>
              <a:rPr lang="az-Latn-AZ" sz="1300" b="1">
                <a:solidFill>
                  <a:srgbClr val="00B050"/>
                </a:solidFill>
              </a:rPr>
              <a:t>bu fayl, </a:t>
            </a:r>
            <a:r>
              <a:rPr lang="en-US" sz="1300" b="1">
                <a:solidFill>
                  <a:srgbClr val="00B050"/>
                </a:solidFill>
              </a:rPr>
              <a:t>sayt sahibinə və developerə imkan verir ki</a:t>
            </a:r>
            <a:r>
              <a:rPr lang="en-US" sz="1300"/>
              <a:t>:</a:t>
            </a:r>
            <a:br>
              <a:rPr lang="en-US" sz="1300"/>
            </a:br>
            <a:endParaRPr lang="en-US" sz="1300"/>
          </a:p>
          <a:p>
            <a:r>
              <a:rPr lang="en-US" sz="1300"/>
              <a:t>1) </a:t>
            </a:r>
            <a:r>
              <a:rPr lang="en-US" sz="1300" b="1"/>
              <a:t>URL yönləndirmə və rewrite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300" b="1"/>
              <a:t>SEO</a:t>
            </a:r>
            <a:r>
              <a:rPr lang="en-US" sz="1300"/>
              <a:t>-dostu linklər yaratmaq</a:t>
            </a:r>
            <a:r>
              <a:rPr lang="az-Latn-AZ" sz="1300"/>
              <a:t>.</a:t>
            </a:r>
            <a:endParaRPr lang="en-US" sz="1300"/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300" b="1"/>
              <a:t>HTTPS</a:t>
            </a:r>
            <a:r>
              <a:rPr lang="en-US" sz="1300"/>
              <a:t> və ya </a:t>
            </a:r>
            <a:r>
              <a:rPr lang="en-US" sz="1300" b="1"/>
              <a:t>www</a:t>
            </a:r>
            <a:r>
              <a:rPr lang="en-US" sz="1300"/>
              <a:t> məcburi etmək.</a:t>
            </a:r>
          </a:p>
          <a:p>
            <a:br>
              <a:rPr lang="en-US" sz="1300"/>
            </a:br>
            <a:endParaRPr lang="en-US" sz="1300"/>
          </a:p>
          <a:p>
            <a:r>
              <a:rPr lang="en-US" sz="1300"/>
              <a:t>2) </a:t>
            </a:r>
            <a:r>
              <a:rPr lang="en-US" sz="1300" b="1"/>
              <a:t>Təhlükəsizlik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300"/>
              <a:t>Məsələn </a:t>
            </a:r>
            <a:r>
              <a:rPr lang="en-US" sz="1300" b="1"/>
              <a:t>.env</a:t>
            </a:r>
            <a:r>
              <a:rPr lang="en-US" sz="1300"/>
              <a:t>, </a:t>
            </a:r>
            <a:r>
              <a:rPr lang="en-US" sz="1300" b="1"/>
              <a:t>.git/</a:t>
            </a:r>
            <a:r>
              <a:rPr lang="en-US" sz="1300"/>
              <a:t>, </a:t>
            </a:r>
            <a:r>
              <a:rPr lang="en-US" sz="1300" b="1"/>
              <a:t>composer.json </a:t>
            </a:r>
            <a:r>
              <a:rPr lang="en-US" sz="1300"/>
              <a:t>kimi faylları kənardan oxunmaz etmək.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300"/>
              <a:t>Parolla qorunan qovluq yaratmaq (</a:t>
            </a:r>
            <a:r>
              <a:rPr lang="en-US" sz="1300" b="1"/>
              <a:t>htpasswd</a:t>
            </a:r>
            <a:r>
              <a:rPr lang="en-US" sz="1300"/>
              <a:t> ilə).</a:t>
            </a:r>
          </a:p>
          <a:p>
            <a:br>
              <a:rPr lang="en-US" sz="1300"/>
            </a:br>
            <a:endParaRPr lang="en-US" sz="1300"/>
          </a:p>
          <a:p>
            <a:r>
              <a:rPr lang="en-US" sz="1300"/>
              <a:t>3) </a:t>
            </a:r>
            <a:r>
              <a:rPr lang="en-US" sz="1300" b="1"/>
              <a:t>Performans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300"/>
              <a:t>Statik fayllara (CSS, JS, şəkil) cache müddəti təyin etmək.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300"/>
              <a:t>Gzip / Brotli sıxılma açmaq.</a:t>
            </a:r>
          </a:p>
          <a:p>
            <a:br>
              <a:rPr lang="en-US" sz="1300"/>
            </a:br>
            <a:endParaRPr lang="en-US" sz="1300"/>
          </a:p>
          <a:p>
            <a:r>
              <a:rPr lang="en-US" sz="1300"/>
              <a:t>4) </a:t>
            </a:r>
            <a:r>
              <a:rPr lang="en-US" sz="1300" b="1"/>
              <a:t>Giriş məhdudiyyəti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300"/>
              <a:t>Müəyyən IP-ləri bloklamaq və ya yalnız müəyyən IP-lərə icazə vermək.</a:t>
            </a:r>
          </a:p>
          <a:p>
            <a:br>
              <a:rPr lang="en-US" sz="1300"/>
            </a:br>
            <a:endParaRPr lang="en-US" sz="1300"/>
          </a:p>
          <a:p>
            <a:r>
              <a:rPr lang="en-US" sz="1300"/>
              <a:t>5) </a:t>
            </a:r>
            <a:r>
              <a:rPr lang="en-US" sz="1300" b="1"/>
              <a:t>Xüsusi səhifələr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300"/>
              <a:t>404 Not Found, 403 Forbidden, 500 Internal Server Error səhifələrini fərdiləşdirmək.</a:t>
            </a:r>
            <a:endParaRPr lang="az-Latn-AZ" sz="1300"/>
          </a:p>
        </p:txBody>
      </p:sp>
    </p:spTree>
    <p:extLst>
      <p:ext uri="{BB962C8B-B14F-4D97-AF65-F5344CB8AC3E}">
        <p14:creationId xmlns:p14="http://schemas.microsoft.com/office/powerpoint/2010/main" val="7768668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0ED963-3925-429C-EACC-928173CB18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4628682-8020-6162-1797-70C3E16AE170}"/>
              </a:ext>
            </a:extLst>
          </p:cNvPr>
          <p:cNvSpPr txBox="1"/>
          <p:nvPr/>
        </p:nvSpPr>
        <p:spPr>
          <a:xfrm>
            <a:off x="203200" y="244826"/>
            <a:ext cx="11822545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b="1"/>
              <a:t>Ümumi məqsəd</a:t>
            </a:r>
            <a:r>
              <a:rPr lang="az-Latn-AZ" sz="1200"/>
              <a:t>: </a:t>
            </a:r>
            <a:r>
              <a:rPr lang="en-US" sz="1200"/>
              <a:t>Bu qaydalar “</a:t>
            </a:r>
            <a:r>
              <a:rPr lang="en-US" sz="1200" b="1"/>
              <a:t>clean URL</a:t>
            </a:r>
            <a:r>
              <a:rPr lang="en-US" sz="1200"/>
              <a:t>” yaratmaq üçündür. Yəni, istifadəçi</a:t>
            </a:r>
            <a:r>
              <a:rPr lang="az-Latn-AZ" sz="1200"/>
              <a:t>lər, </a:t>
            </a:r>
            <a:r>
              <a:rPr lang="en-US" sz="1200"/>
              <a:t> gözəl və SEO-dostu linklər (</a:t>
            </a:r>
            <a:r>
              <a:rPr lang="az-Latn-AZ" sz="1200"/>
              <a:t> </a:t>
            </a:r>
            <a:r>
              <a:rPr lang="en-US" sz="1200"/>
              <a:t>/about, /products/12</a:t>
            </a:r>
            <a:r>
              <a:rPr lang="az-Latn-AZ" sz="1200"/>
              <a:t> </a:t>
            </a:r>
            <a:r>
              <a:rPr lang="en-US" sz="1200"/>
              <a:t>) görə bilir, amma serverdə əslində bütün sorğular </a:t>
            </a:r>
            <a:r>
              <a:rPr lang="en-US" sz="1200" b="1"/>
              <a:t>index.php </a:t>
            </a:r>
            <a:r>
              <a:rPr lang="en-US" sz="1200"/>
              <a:t>faylına yönləndirilir.</a:t>
            </a:r>
          </a:p>
          <a:p>
            <a:pPr>
              <a:lnSpc>
                <a:spcPct val="150000"/>
              </a:lnSpc>
            </a:pPr>
            <a:br>
              <a:rPr lang="en-US" sz="1200"/>
            </a:br>
            <a:endParaRPr lang="en-US" sz="1200"/>
          </a:p>
          <a:p>
            <a:pPr>
              <a:lnSpc>
                <a:spcPct val="150000"/>
              </a:lnSpc>
            </a:pPr>
            <a:r>
              <a:rPr lang="en-US" sz="1200"/>
              <a:t>Daha sonra </a:t>
            </a:r>
            <a:r>
              <a:rPr lang="en-US" sz="1200" b="1"/>
              <a:t>index.php </a:t>
            </a:r>
            <a:r>
              <a:rPr lang="en-US" sz="1200"/>
              <a:t>daxilində </a:t>
            </a:r>
            <a:r>
              <a:rPr lang="en-US" sz="1200" b="1">
                <a:solidFill>
                  <a:srgbClr val="00B050"/>
                </a:solidFill>
              </a:rPr>
              <a:t>$_GET['q'] </a:t>
            </a:r>
            <a:r>
              <a:rPr lang="en-US" sz="1200"/>
              <a:t>dəyərinə baxaraq hansı səhifənin göstəriləcəyinə qərar verilir (routing mexanizmi).</a:t>
            </a:r>
            <a:endParaRPr lang="az-Latn-AZ" sz="1200"/>
          </a:p>
          <a:p>
            <a:endParaRPr lang="az-Latn-AZ" sz="1200"/>
          </a:p>
          <a:p>
            <a:r>
              <a:rPr lang="az-Latn-AZ" sz="1200"/>
              <a:t>Məsələn, əgər </a:t>
            </a:r>
            <a:r>
              <a:rPr lang="az-Latn-AZ" sz="1200" b="1"/>
              <a:t>URL</a:t>
            </a:r>
            <a:r>
              <a:rPr lang="az-Latn-AZ" sz="1200"/>
              <a:t> -də bu cür yazılarsa onda </a:t>
            </a:r>
            <a:r>
              <a:rPr lang="az-Latn-AZ" sz="1200" b="1">
                <a:solidFill>
                  <a:srgbClr val="FF0000"/>
                </a:solidFill>
              </a:rPr>
              <a:t>q</a:t>
            </a:r>
            <a:r>
              <a:rPr lang="az-Latn-AZ" sz="1200"/>
              <a:t> dəyəri `</a:t>
            </a:r>
            <a:r>
              <a:rPr lang="az-Latn-AZ" sz="1200" b="1">
                <a:solidFill>
                  <a:srgbClr val="0070C0"/>
                </a:solidFill>
              </a:rPr>
              <a:t>posts</a:t>
            </a:r>
            <a:r>
              <a:rPr lang="az-Latn-AZ" sz="1200"/>
              <a:t>` olacaq: </a:t>
            </a:r>
            <a:r>
              <a:rPr lang="en-US" sz="1200"/>
              <a:t> </a:t>
            </a:r>
            <a:r>
              <a:rPr lang="en-US" sz="1200" b="1" u="sng">
                <a:solidFill>
                  <a:srgbClr val="00B0F0"/>
                </a:solidFill>
              </a:rPr>
              <a:t>http://localhost/REST-API/api/posts</a:t>
            </a:r>
          </a:p>
          <a:p>
            <a:endParaRPr lang="en-US" sz="1200"/>
          </a:p>
          <a:p>
            <a:endParaRPr lang="en-US" sz="12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789D7E9-9EA6-1339-99DF-E04345900E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42321"/>
            <a:ext cx="5975927" cy="351567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DA059F6-92C7-DA0A-599F-F4B4282BF1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2690" y="3344242"/>
            <a:ext cx="5209309" cy="3513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2813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F84FA5-2535-AE9D-A128-B8E922B707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D2CDE1C-E8B8-E4FF-1779-7E5AD1481631}"/>
              </a:ext>
            </a:extLst>
          </p:cNvPr>
          <p:cNvSpPr txBox="1"/>
          <p:nvPr/>
        </p:nvSpPr>
        <p:spPr>
          <a:xfrm>
            <a:off x="184727" y="97044"/>
            <a:ext cx="8405091" cy="12958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/>
              <a:t>URL</a:t>
            </a:r>
            <a:r>
              <a:rPr lang="en-US"/>
              <a:t> -d</a:t>
            </a:r>
            <a:r>
              <a:rPr lang="az-Latn-AZ"/>
              <a:t>ən əldə etdiyimiz </a:t>
            </a:r>
            <a:r>
              <a:rPr lang="az-Latn-AZ" b="1"/>
              <a:t>dəyəri</a:t>
            </a:r>
            <a:r>
              <a:rPr lang="az-Latn-AZ"/>
              <a:t>,</a:t>
            </a:r>
            <a:r>
              <a:rPr lang="en-US"/>
              <a:t> </a:t>
            </a:r>
            <a:r>
              <a:rPr lang="en-US" b="1">
                <a:solidFill>
                  <a:srgbClr val="00B0F0"/>
                </a:solidFill>
              </a:rPr>
              <a:t>$type</a:t>
            </a:r>
            <a:r>
              <a:rPr lang="az-Latn-AZ" b="1">
                <a:solidFill>
                  <a:srgbClr val="00B0F0"/>
                </a:solidFill>
              </a:rPr>
              <a:t> </a:t>
            </a:r>
            <a:r>
              <a:rPr lang="az-Latn-AZ"/>
              <a:t>adlı hərhansısa bir </a:t>
            </a:r>
            <a:r>
              <a:rPr lang="az-Latn-AZ" b="1"/>
              <a:t>dəyişkənə</a:t>
            </a:r>
            <a:r>
              <a:rPr lang="az-Latn-AZ"/>
              <a:t> mənimsətdikdən sonra </a:t>
            </a:r>
            <a:r>
              <a:rPr lang="az-Latn-AZ" b="1">
                <a:solidFill>
                  <a:srgbClr val="00B050"/>
                </a:solidFill>
              </a:rPr>
              <a:t>İF</a:t>
            </a:r>
            <a:r>
              <a:rPr lang="az-Latn-AZ"/>
              <a:t> ilə şərt qoşaraq deyirik ki, əgər dəyər `</a:t>
            </a:r>
            <a:r>
              <a:rPr lang="az-Latn-AZ" b="1"/>
              <a:t>posts</a:t>
            </a:r>
            <a:r>
              <a:rPr lang="az-Latn-AZ"/>
              <a:t>` olarsa onda, </a:t>
            </a:r>
            <a:r>
              <a:rPr lang="az-Latn-AZ" b="1"/>
              <a:t>datalar json </a:t>
            </a:r>
            <a:r>
              <a:rPr lang="az-Latn-AZ"/>
              <a:t>olaraq ekrana </a:t>
            </a:r>
            <a:r>
              <a:rPr lang="az-Latn-AZ" b="1"/>
              <a:t>çap</a:t>
            </a:r>
            <a:r>
              <a:rPr lang="az-Latn-AZ"/>
              <a:t> edilsin.</a:t>
            </a:r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73A641-091A-BA73-3AE5-1C2EC2EFC2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9417" y="0"/>
            <a:ext cx="3452583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45D72C3-14FA-2101-83DD-A528DF0DC7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42414"/>
            <a:ext cx="8202170" cy="4915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1093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EE11C7-5077-EEFD-8CB9-ADD721B127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ABC1E71-77AF-6819-B001-A4D314250684}"/>
              </a:ext>
            </a:extLst>
          </p:cNvPr>
          <p:cNvSpPr txBox="1"/>
          <p:nvPr/>
        </p:nvSpPr>
        <p:spPr>
          <a:xfrm>
            <a:off x="203200" y="244826"/>
            <a:ext cx="1182254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Artıq </a:t>
            </a:r>
            <a:r>
              <a:rPr lang="az-Latn-AZ" b="1" i="1"/>
              <a:t>CRUD metodlarımızı </a:t>
            </a:r>
            <a:r>
              <a:rPr lang="az-Latn-AZ" b="1" i="1">
                <a:solidFill>
                  <a:srgbClr val="00B050"/>
                </a:solidFill>
              </a:rPr>
              <a:t>function.php </a:t>
            </a:r>
            <a:r>
              <a:rPr lang="az-Latn-AZ"/>
              <a:t>faylında yazıb, həmin metodların özlərini isə </a:t>
            </a:r>
            <a:r>
              <a:rPr lang="az-Latn-AZ" b="1"/>
              <a:t>index.php </a:t>
            </a:r>
            <a:r>
              <a:rPr lang="az-Latn-AZ"/>
              <a:t>faylında çağıra bilərik.</a:t>
            </a:r>
            <a:endParaRPr lang="en-US"/>
          </a:p>
          <a:p>
            <a:endParaRPr lang="en-US"/>
          </a:p>
          <a:p>
            <a:r>
              <a:rPr lang="en-US"/>
              <a:t>Ilk olaraq </a:t>
            </a:r>
            <a:r>
              <a:rPr lang="en-US" b="1"/>
              <a:t>getPosts</a:t>
            </a:r>
            <a:r>
              <a:rPr lang="az-Latn-AZ" b="1"/>
              <a:t>()</a:t>
            </a:r>
            <a:r>
              <a:rPr lang="en-US"/>
              <a:t> metodunu yarad</a:t>
            </a:r>
            <a:r>
              <a:rPr lang="az-Latn-AZ"/>
              <a:t>ırıq.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2EB0C71-0272-6A09-C6A6-6C3870BB1D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93958"/>
            <a:ext cx="12192000" cy="5064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9748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31893F-6B65-0DD6-B549-FAE5A72FB6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2B1BA9B-6610-B797-DD77-DDAD05C3360D}"/>
              </a:ext>
            </a:extLst>
          </p:cNvPr>
          <p:cNvSpPr txBox="1"/>
          <p:nvPr/>
        </p:nvSpPr>
        <p:spPr>
          <a:xfrm>
            <a:off x="203200" y="244826"/>
            <a:ext cx="118225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Nəticə.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4493148-0952-4623-C74A-6348E6EA07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96430"/>
            <a:ext cx="12192000" cy="4161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6346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CFD92B-6957-4302-B2D6-EB576CF29D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3F00771-3A7F-AB9A-1E04-2651139067BD}"/>
              </a:ext>
            </a:extLst>
          </p:cNvPr>
          <p:cNvSpPr txBox="1"/>
          <p:nvPr/>
        </p:nvSpPr>
        <p:spPr>
          <a:xfrm>
            <a:off x="203200" y="244826"/>
            <a:ext cx="11822545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 sz="1600"/>
              <a:t>İndi isə </a:t>
            </a:r>
            <a:r>
              <a:rPr lang="az-Latn-AZ" sz="1600" b="1"/>
              <a:t>post</a:t>
            </a:r>
            <a:r>
              <a:rPr lang="az-Latn-AZ" sz="1600"/>
              <a:t> -un </a:t>
            </a:r>
            <a:r>
              <a:rPr lang="az-Latn-AZ" sz="1600" b="1"/>
              <a:t>identifikatorundan</a:t>
            </a:r>
            <a:r>
              <a:rPr lang="az-Latn-AZ" sz="1600"/>
              <a:t> istifadə edərək müəyyən bir postu əldə edəcəyik. Bunun üçün ilk öncə identifikatoru </a:t>
            </a:r>
            <a:r>
              <a:rPr lang="az-Latn-AZ" sz="1600" b="1" i="1"/>
              <a:t>URL</a:t>
            </a:r>
            <a:r>
              <a:rPr lang="az-Latn-AZ" sz="1600"/>
              <a:t> -dən götürməliyik.</a:t>
            </a:r>
            <a:endParaRPr lang="en-US" sz="1600"/>
          </a:p>
          <a:p>
            <a:endParaRPr lang="en-US" sz="16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/>
              <a:t>`q`</a:t>
            </a:r>
            <a:r>
              <a:rPr lang="en-US" sz="1600"/>
              <a:t> parametrind</a:t>
            </a:r>
            <a:r>
              <a:rPr lang="az-Latn-AZ" sz="1600"/>
              <a:t>ə gördüyümüz `</a:t>
            </a:r>
            <a:r>
              <a:rPr lang="az-Latn-AZ" sz="1600" b="1"/>
              <a:t>posts</a:t>
            </a:r>
            <a:r>
              <a:rPr lang="en-US" sz="1600" b="1"/>
              <a:t>/1</a:t>
            </a:r>
            <a:r>
              <a:rPr lang="az-Latn-AZ" sz="1600"/>
              <a:t>`</a:t>
            </a:r>
            <a:r>
              <a:rPr lang="en-US" sz="1600"/>
              <a:t> </a:t>
            </a:r>
            <a:r>
              <a:rPr lang="az-Latn-AZ" sz="1600"/>
              <a:t>yazısının tipi </a:t>
            </a:r>
            <a:r>
              <a:rPr lang="az-Latn-AZ" sz="1600" b="1"/>
              <a:t>stringdir</a:t>
            </a:r>
            <a:r>
              <a:rPr lang="az-Latn-AZ" sz="1600"/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z-Latn-AZ" sz="1600" b="1"/>
              <a:t>String</a:t>
            </a:r>
            <a:r>
              <a:rPr lang="az-Latn-AZ" sz="1600"/>
              <a:t> içindən `</a:t>
            </a:r>
            <a:r>
              <a:rPr lang="az-Latn-AZ" sz="1600" b="1"/>
              <a:t>posts</a:t>
            </a:r>
            <a:r>
              <a:rPr lang="az-Latn-AZ" sz="1600"/>
              <a:t>` və `</a:t>
            </a:r>
            <a:r>
              <a:rPr lang="az-Latn-AZ" sz="1600" b="1"/>
              <a:t>1</a:t>
            </a:r>
            <a:r>
              <a:rPr lang="az-Latn-AZ" sz="1600"/>
              <a:t>` dəyərlərini ayrı-ayrılıqda çıxartmaq üçün isə </a:t>
            </a:r>
            <a:r>
              <a:rPr lang="az-Latn-AZ" sz="1600" b="1">
                <a:solidFill>
                  <a:srgbClr val="FF0000"/>
                </a:solidFill>
              </a:rPr>
              <a:t>explode() </a:t>
            </a:r>
            <a:r>
              <a:rPr lang="az-Latn-AZ" sz="1600"/>
              <a:t>metodundan istifadə edə bilərik. </a:t>
            </a:r>
          </a:p>
          <a:p>
            <a:endParaRPr lang="az-Latn-AZ" sz="1600"/>
          </a:p>
          <a:p>
            <a:endParaRPr lang="en-US" sz="16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0CB70BD-8555-0F1C-9B26-180D043C5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00200"/>
            <a:ext cx="12192000" cy="30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1157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89C521-7B56-4742-C818-95DDB4121A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CAA70C5-94E1-4DC3-0C57-EA589C0EC53D}"/>
              </a:ext>
            </a:extLst>
          </p:cNvPr>
          <p:cNvSpPr txBox="1"/>
          <p:nvPr/>
        </p:nvSpPr>
        <p:spPr>
          <a:xfrm>
            <a:off x="203200" y="244826"/>
            <a:ext cx="1182254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explode() </a:t>
            </a:r>
            <a:r>
              <a:rPr lang="en-US"/>
              <a:t>metodunun </a:t>
            </a:r>
            <a:r>
              <a:rPr lang="az-Latn-AZ"/>
              <a:t>nəticəsi geriyə </a:t>
            </a:r>
            <a:r>
              <a:rPr lang="az-Latn-AZ" b="1">
                <a:solidFill>
                  <a:srgbClr val="0070C0"/>
                </a:solidFill>
              </a:rPr>
              <a:t>ARRAY</a:t>
            </a:r>
            <a:r>
              <a:rPr lang="az-Latn-AZ"/>
              <a:t> olaraq qayıdır. </a:t>
            </a:r>
          </a:p>
          <a:p>
            <a:endParaRPr lang="az-Latn-AZ"/>
          </a:p>
          <a:p>
            <a:r>
              <a:rPr lang="az-Latn-AZ"/>
              <a:t>Array dəyərləri isə indekslərə sahibdir. </a:t>
            </a:r>
            <a:r>
              <a:rPr lang="az-Latn-AZ" b="1"/>
              <a:t>0 </a:t>
            </a:r>
            <a:r>
              <a:rPr lang="az-Latn-AZ"/>
              <a:t>və </a:t>
            </a:r>
            <a:r>
              <a:rPr lang="az-Latn-AZ" b="1"/>
              <a:t>1</a:t>
            </a:r>
            <a:r>
              <a:rPr lang="az-Latn-AZ"/>
              <a:t> və.s. </a:t>
            </a:r>
          </a:p>
          <a:p>
            <a:endParaRPr lang="az-Latn-AZ"/>
          </a:p>
          <a:p>
            <a:r>
              <a:rPr lang="az-Latn-AZ"/>
              <a:t>Bu indekslərdən istifadə edərək array dəyərlərini əldə edəcəyik.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E949120-E5CC-1D48-1E93-9C2522562E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37942"/>
            <a:ext cx="4477375" cy="38200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B968EA0-7E16-DA4B-ACB9-EFA0C72BCB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5258" y="1980519"/>
            <a:ext cx="3886742" cy="4877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3022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D83213-7713-C577-60C1-BFD110BBCB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3EBA0A3-7750-BBF6-DFE5-31C20D3641C5}"/>
              </a:ext>
            </a:extLst>
          </p:cNvPr>
          <p:cNvSpPr txBox="1"/>
          <p:nvPr/>
        </p:nvSpPr>
        <p:spPr>
          <a:xfrm>
            <a:off x="203200" y="244826"/>
            <a:ext cx="118225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Dəyərləri əldə etdikdən sonra Şərt qoşaraq, əgər identifikator varsa onda, </a:t>
            </a:r>
            <a:r>
              <a:rPr lang="az-Latn-AZ" b="1">
                <a:solidFill>
                  <a:srgbClr val="0070C0"/>
                </a:solidFill>
              </a:rPr>
              <a:t>getPost() </a:t>
            </a:r>
            <a:r>
              <a:rPr lang="az-Latn-AZ"/>
              <a:t>metodunu çağır deyirik.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8B846D-66A2-E78E-373B-79E5CB690F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62218"/>
            <a:ext cx="12192000" cy="5895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0436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64D278-3E8A-59FF-F716-603F661B25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F9AF3478-9DBE-7312-98FA-311C616C7239}"/>
              </a:ext>
            </a:extLst>
          </p:cNvPr>
          <p:cNvSpPr txBox="1"/>
          <p:nvPr/>
        </p:nvSpPr>
        <p:spPr>
          <a:xfrm>
            <a:off x="203200" y="244826"/>
            <a:ext cx="118225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Nəticə olaraq bir data əldə edirik. Status kodu isə </a:t>
            </a:r>
            <a:r>
              <a:rPr lang="az-Latn-AZ" b="1">
                <a:solidFill>
                  <a:srgbClr val="00B050"/>
                </a:solidFill>
              </a:rPr>
              <a:t>200</a:t>
            </a:r>
            <a:r>
              <a:rPr lang="az-Latn-AZ"/>
              <a:t> -dür. 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C2C863-F7FA-E748-75D2-A3D558BD5F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66203"/>
            <a:ext cx="12184175" cy="4991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30751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BC41FE-19DA-85B6-3E9D-BB114910E0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792F6EB-E575-F8F6-470E-F5237B3F31F5}"/>
              </a:ext>
            </a:extLst>
          </p:cNvPr>
          <p:cNvSpPr txBox="1"/>
          <p:nvPr/>
        </p:nvSpPr>
        <p:spPr>
          <a:xfrm>
            <a:off x="203200" y="244826"/>
            <a:ext cx="1182254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Əgər axtarılan identifikator mövcud olmaz isə onda dəyər olaraq `</a:t>
            </a:r>
            <a:r>
              <a:rPr lang="az-Latn-AZ" b="1"/>
              <a:t>null</a:t>
            </a:r>
            <a:r>
              <a:rPr lang="az-Latn-AZ"/>
              <a:t>`, status kodu olaraq isə </a:t>
            </a:r>
            <a:r>
              <a:rPr lang="az-Latn-AZ" b="1"/>
              <a:t>200</a:t>
            </a:r>
            <a:r>
              <a:rPr lang="az-Latn-AZ"/>
              <a:t> alırıq. </a:t>
            </a:r>
          </a:p>
          <a:p>
            <a:endParaRPr lang="az-Latn-AZ"/>
          </a:p>
          <a:p>
            <a:r>
              <a:rPr lang="az-Latn-AZ"/>
              <a:t>Ancaq Status kod olaraq 200 qayıtması normal deyildir. Data mövcud olmayan halda 404 status kodu qayıtmalıdır. </a:t>
            </a:r>
          </a:p>
          <a:p>
            <a:endParaRPr lang="az-Latn-AZ"/>
          </a:p>
          <a:p>
            <a:r>
              <a:rPr lang="az-Latn-AZ"/>
              <a:t>Bu statusları isə biz özümüz təyin etməliyik.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2EBD2B-52F6-5DAC-BC18-AB9CB07143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33046"/>
            <a:ext cx="12136544" cy="4324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339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F878AC-5CDB-6AAE-4445-82C8AEDC0C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2F92BF7-158D-0921-B52D-30DFAD270BFF}"/>
              </a:ext>
            </a:extLst>
          </p:cNvPr>
          <p:cNvSpPr txBox="1"/>
          <p:nvPr/>
        </p:nvSpPr>
        <p:spPr>
          <a:xfrm>
            <a:off x="203200" y="244826"/>
            <a:ext cx="1182254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 b="1">
                <a:latin typeface="-apple-system"/>
              </a:rPr>
              <a:t>POST</a:t>
            </a:r>
            <a:r>
              <a:rPr lang="az-Latn-AZ">
                <a:latin typeface="-apple-system"/>
              </a:rPr>
              <a:t> metodundan, harasa data göndərmək istədikdə istifadə edilir. Bunun üçün isə </a:t>
            </a:r>
            <a:r>
              <a:rPr lang="az-Latn-AZ" b="1">
                <a:latin typeface="-apple-system"/>
              </a:rPr>
              <a:t>frontend</a:t>
            </a:r>
            <a:r>
              <a:rPr lang="az-Latn-AZ">
                <a:latin typeface="-apple-system"/>
              </a:rPr>
              <a:t> -də </a:t>
            </a:r>
            <a:r>
              <a:rPr lang="az-Latn-AZ" b="1">
                <a:latin typeface="-apple-system"/>
              </a:rPr>
              <a:t>form</a:t>
            </a:r>
            <a:r>
              <a:rPr lang="az-Latn-AZ">
                <a:latin typeface="-apple-system"/>
              </a:rPr>
              <a:t> elementlərindən istifadə edirik. Ancaq frontend olmadan da, fərqli yollar ilə serverə data göndərərək onları verilənlər bazasına yaza bilərik.</a:t>
            </a:r>
          </a:p>
          <a:p>
            <a:endParaRPr lang="az-Latn-AZ">
              <a:latin typeface="-apple-system"/>
            </a:endParaRPr>
          </a:p>
          <a:p>
            <a:r>
              <a:rPr lang="az-Latn-AZ" b="1">
                <a:latin typeface="-apple-system"/>
              </a:rPr>
              <a:t>İnput</a:t>
            </a:r>
            <a:r>
              <a:rPr lang="az-Latn-AZ">
                <a:latin typeface="-apple-system"/>
              </a:rPr>
              <a:t> elementlərinə yazılan datalar </a:t>
            </a:r>
            <a:r>
              <a:rPr lang="az-Latn-AZ" b="1">
                <a:solidFill>
                  <a:srgbClr val="0070C0"/>
                </a:solidFill>
                <a:latin typeface="-apple-system"/>
              </a:rPr>
              <a:t>action</a:t>
            </a:r>
            <a:r>
              <a:rPr lang="az-Latn-AZ">
                <a:latin typeface="-apple-system"/>
              </a:rPr>
              <a:t> atributunda qeyd edilən </a:t>
            </a:r>
            <a:r>
              <a:rPr lang="az-Latn-AZ" b="1">
                <a:latin typeface="-apple-system"/>
              </a:rPr>
              <a:t>URL</a:t>
            </a:r>
            <a:r>
              <a:rPr lang="az-Latn-AZ">
                <a:latin typeface="-apple-system"/>
              </a:rPr>
              <a:t> -yə göndəriləcək və həmin </a:t>
            </a:r>
            <a:r>
              <a:rPr lang="az-Latn-AZ" b="1">
                <a:latin typeface="-apple-system"/>
              </a:rPr>
              <a:t>URL</a:t>
            </a:r>
            <a:r>
              <a:rPr lang="az-Latn-AZ">
                <a:latin typeface="-apple-system"/>
              </a:rPr>
              <a:t> isə </a:t>
            </a:r>
            <a:r>
              <a:rPr lang="az-Latn-AZ" b="1">
                <a:latin typeface="-apple-system"/>
              </a:rPr>
              <a:t>POST</a:t>
            </a:r>
            <a:r>
              <a:rPr lang="az-Latn-AZ">
                <a:latin typeface="-apple-system"/>
              </a:rPr>
              <a:t> metodu ilə bu datalarə verilənlər bazasına yazacaq. </a:t>
            </a:r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8535C4-FDD8-B635-2C37-A89A09496A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8770" y="2571588"/>
            <a:ext cx="6754168" cy="2324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43157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F9413E-1D69-EDC0-6583-B72BA6677C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0B653EB4-9DF3-E5B1-12BB-62E5316BAA74}"/>
              </a:ext>
            </a:extLst>
          </p:cNvPr>
          <p:cNvSpPr txBox="1"/>
          <p:nvPr/>
        </p:nvSpPr>
        <p:spPr>
          <a:xfrm>
            <a:off x="184727" y="152462"/>
            <a:ext cx="11822545" cy="7927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1">
                <a:solidFill>
                  <a:srgbClr val="FF0000"/>
                </a:solidFill>
              </a:rPr>
              <a:t>mysqli_num_rows() </a:t>
            </a:r>
            <a:r>
              <a:rPr lang="az-Latn-AZ" sz="1600"/>
              <a:t>metodu ilə </a:t>
            </a:r>
            <a:r>
              <a:rPr lang="az-Latn-AZ" sz="1600" b="1"/>
              <a:t>POSTS</a:t>
            </a:r>
            <a:r>
              <a:rPr lang="az-Latn-AZ" sz="1600"/>
              <a:t> cədvəlində əgər </a:t>
            </a:r>
            <a:r>
              <a:rPr lang="az-Latn-AZ" sz="1600" b="1"/>
              <a:t>data</a:t>
            </a:r>
            <a:r>
              <a:rPr lang="az-Latn-AZ" sz="1600"/>
              <a:t> 0 (sıfır) olarsa deyərək, yəni əgər </a:t>
            </a:r>
            <a:r>
              <a:rPr lang="az-Latn-AZ" sz="1600" b="1"/>
              <a:t>data</a:t>
            </a:r>
            <a:r>
              <a:rPr lang="az-Latn-AZ" sz="1600"/>
              <a:t> yoxdursa deyərək, </a:t>
            </a:r>
            <a:r>
              <a:rPr lang="az-Latn-AZ" sz="1600" b="1">
                <a:solidFill>
                  <a:srgbClr val="FF0000"/>
                </a:solidFill>
              </a:rPr>
              <a:t>http_response_code() </a:t>
            </a:r>
            <a:r>
              <a:rPr lang="az-Latn-AZ" sz="1600"/>
              <a:t>metodu ilə </a:t>
            </a:r>
            <a:r>
              <a:rPr lang="az-Latn-AZ" sz="1600" b="1"/>
              <a:t>404</a:t>
            </a:r>
            <a:r>
              <a:rPr lang="az-Latn-AZ" sz="1600"/>
              <a:t> status kodunu və </a:t>
            </a:r>
            <a:r>
              <a:rPr lang="az-Latn-AZ" sz="1600" b="1"/>
              <a:t>obyekt</a:t>
            </a:r>
            <a:r>
              <a:rPr lang="az-Latn-AZ" sz="1600"/>
              <a:t> geriyə qaytarırıq. Əks halda isə cari datanı əldə edirik.</a:t>
            </a:r>
            <a:endParaRPr lang="en-US" sz="16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F6A18F8-16D8-100F-A9AB-BD19467E5A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3018"/>
            <a:ext cx="5551055" cy="330018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B922521-CCB8-B8B5-9137-8C17396DD0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3418" y="4322232"/>
            <a:ext cx="6548582" cy="2535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98994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FC8B7F-A418-7A53-4AC6-EECC25E8A9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DF54B07-BFAE-0616-42E3-88CEA351223C}"/>
              </a:ext>
            </a:extLst>
          </p:cNvPr>
          <p:cNvSpPr txBox="1"/>
          <p:nvPr/>
        </p:nvSpPr>
        <p:spPr>
          <a:xfrm>
            <a:off x="203200" y="244826"/>
            <a:ext cx="118225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Nəticə.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F0A385-F4FE-5422-9B75-89F9B141E5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80519"/>
            <a:ext cx="12174649" cy="4877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14537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4B5EA5-2CD4-5FAB-6012-72F7002172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2945BC4-0804-DE67-5B4B-8CE8C93F9968}"/>
              </a:ext>
            </a:extLst>
          </p:cNvPr>
          <p:cNvSpPr txBox="1"/>
          <p:nvPr/>
        </p:nvSpPr>
        <p:spPr>
          <a:xfrm>
            <a:off x="203200" y="244826"/>
            <a:ext cx="11822545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Bizim verilənlər bazasına data əlavə etməyimiz, silməyimiz, yeniləməyimiz yəni bir söznən </a:t>
            </a:r>
            <a:r>
              <a:rPr lang="en-US" b="1"/>
              <a:t>CRUD</a:t>
            </a:r>
            <a:r>
              <a:rPr lang="en-US"/>
              <a:t> sistemi</a:t>
            </a:r>
            <a:r>
              <a:rPr lang="az-Latn-AZ"/>
              <a:t>,</a:t>
            </a:r>
            <a:r>
              <a:rPr lang="en-US"/>
              <a:t> </a:t>
            </a:r>
            <a:r>
              <a:rPr lang="en-US" b="1"/>
              <a:t>GET</a:t>
            </a:r>
            <a:r>
              <a:rPr lang="en-US"/>
              <a:t>, </a:t>
            </a:r>
            <a:r>
              <a:rPr lang="en-US" b="1"/>
              <a:t>POST</a:t>
            </a:r>
            <a:r>
              <a:rPr lang="en-US"/>
              <a:t>, </a:t>
            </a:r>
            <a:r>
              <a:rPr lang="en-US" b="1"/>
              <a:t>PUT</a:t>
            </a:r>
            <a:r>
              <a:rPr lang="en-US"/>
              <a:t> v</a:t>
            </a:r>
            <a:r>
              <a:rPr lang="az-Latn-AZ"/>
              <a:t>ə.s metodları ilə bəlli olur. Bu metod adına əsasən biz bilirik ki, datanı əlavəmi edirik, silirikmi, yeniləyirikmi və.s.</a:t>
            </a:r>
            <a:br>
              <a:rPr lang="az-Latn-AZ"/>
            </a:br>
            <a:br>
              <a:rPr lang="az-Latn-AZ"/>
            </a:br>
            <a:r>
              <a:rPr lang="az-Latn-AZ"/>
              <a:t>PHP proqramlaşdırma dilində də, </a:t>
            </a:r>
            <a:r>
              <a:rPr lang="en-US" b="1">
                <a:solidFill>
                  <a:srgbClr val="FF0000"/>
                </a:solidFill>
              </a:rPr>
              <a:t>$_SERVER </a:t>
            </a:r>
            <a:r>
              <a:rPr lang="az-Latn-AZ"/>
              <a:t>adlı qlobal dəyişkən var. Bu dəyişkən ilə bizə gələn metodun adını əldə edə bilirik. </a:t>
            </a:r>
          </a:p>
          <a:p>
            <a:endParaRPr lang="az-Latn-AZ"/>
          </a:p>
          <a:p>
            <a:r>
              <a:rPr lang="az-Latn-AZ"/>
              <a:t>Sonra isə, şərt qoşaraq deyəcəyik ki: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z-Latn-AZ"/>
              <a:t>əgər metod GET olarsa datanı əldə et.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z-Latn-AZ"/>
              <a:t>post olarsa əlavə et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z-Latn-AZ"/>
              <a:t>put yaxud patch olarsa yenilə və.s</a:t>
            </a:r>
          </a:p>
          <a:p>
            <a:endParaRPr lang="az-Latn-AZ"/>
          </a:p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477A499-8796-1ABC-5E0B-3F094AD00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5054" y="2760790"/>
            <a:ext cx="7656945" cy="4097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42006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BD413D-09C7-C51F-6244-99245F5F8E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D80677B-73DB-8C57-FDD7-761964FB8DAF}"/>
              </a:ext>
            </a:extLst>
          </p:cNvPr>
          <p:cNvSpPr txBox="1"/>
          <p:nvPr/>
        </p:nvSpPr>
        <p:spPr>
          <a:xfrm>
            <a:off x="203200" y="244826"/>
            <a:ext cx="11822545" cy="55940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az-Latn-AZ" sz="1600"/>
              <a:t>İndi, verilənlər bazasına dataları əlavə etmək üçün istifadə edəcəyimiz metodu yaradacağıq. Ancaq ilk öncə bu dataları əldə etmək lazımdır. </a:t>
            </a:r>
          </a:p>
          <a:p>
            <a:pPr>
              <a:lnSpc>
                <a:spcPct val="150000"/>
              </a:lnSpc>
            </a:pPr>
            <a:endParaRPr lang="az-Latn-AZ" sz="1600"/>
          </a:p>
          <a:p>
            <a:pPr>
              <a:lnSpc>
                <a:spcPct val="150000"/>
              </a:lnSpc>
            </a:pPr>
            <a:r>
              <a:rPr lang="az-Latn-AZ" sz="1600"/>
              <a:t>Bu dataları </a:t>
            </a:r>
            <a:r>
              <a:rPr lang="az-Latn-AZ" sz="1600" b="1"/>
              <a:t>POST</a:t>
            </a:r>
            <a:r>
              <a:rPr lang="az-Latn-AZ" sz="1600"/>
              <a:t> metodu ilə əlavə edəcəyimiz üçün </a:t>
            </a:r>
            <a:r>
              <a:rPr lang="az-Latn-AZ" sz="1600" b="1"/>
              <a:t>POSTMAN</a:t>
            </a:r>
            <a:r>
              <a:rPr lang="az-Latn-AZ" sz="1600"/>
              <a:t> -də, həmin metod adını seçərək </a:t>
            </a:r>
            <a:r>
              <a:rPr lang="az-Latn-AZ" sz="1600" b="1"/>
              <a:t>BODY</a:t>
            </a:r>
            <a:r>
              <a:rPr lang="az-Latn-AZ" sz="1600"/>
              <a:t> bölməsinin </a:t>
            </a:r>
            <a:r>
              <a:rPr lang="az-Latn-AZ" sz="1600" b="1"/>
              <a:t>FORM-DATA</a:t>
            </a:r>
            <a:r>
              <a:rPr lang="az-Latn-AZ" sz="1600"/>
              <a:t> adlı alt bölməsində, cədvəlin sütun adlarına uyğun gələn </a:t>
            </a:r>
            <a:r>
              <a:rPr lang="az-Latn-AZ" sz="1600" b="1"/>
              <a:t>adları</a:t>
            </a:r>
            <a:r>
              <a:rPr lang="az-Latn-AZ" sz="1600"/>
              <a:t> və </a:t>
            </a:r>
            <a:r>
              <a:rPr lang="az-Latn-AZ" sz="1600" b="1"/>
              <a:t>dəyərləri</a:t>
            </a:r>
            <a:r>
              <a:rPr lang="az-Latn-AZ" sz="1600"/>
              <a:t> yazaraq, </a:t>
            </a:r>
            <a:r>
              <a:rPr lang="az-Latn-AZ" sz="1600" b="1"/>
              <a:t>PHP</a:t>
            </a:r>
            <a:r>
              <a:rPr lang="az-Latn-AZ" sz="1600"/>
              <a:t> də qəbul edirik və </a:t>
            </a:r>
            <a:r>
              <a:rPr lang="az-Latn-AZ" sz="1600" b="1"/>
              <a:t>PHP</a:t>
            </a:r>
            <a:r>
              <a:rPr lang="az-Latn-AZ" sz="1600"/>
              <a:t> kodu ilə həmin dataları </a:t>
            </a:r>
            <a:r>
              <a:rPr lang="az-Latn-AZ" sz="1600" b="1"/>
              <a:t>verilənlər bazasına </a:t>
            </a:r>
            <a:r>
              <a:rPr lang="az-Latn-AZ" sz="1600"/>
              <a:t>yazırıq.</a:t>
            </a:r>
          </a:p>
          <a:p>
            <a:pPr>
              <a:lnSpc>
                <a:spcPct val="150000"/>
              </a:lnSpc>
            </a:pPr>
            <a:endParaRPr lang="az-Latn-AZ" sz="1600"/>
          </a:p>
          <a:p>
            <a:pPr>
              <a:lnSpc>
                <a:spcPct val="150000"/>
              </a:lnSpc>
            </a:pPr>
            <a:r>
              <a:rPr lang="az-Latn-AZ" sz="1600" b="1"/>
              <a:t>POSTMAN</a:t>
            </a:r>
            <a:r>
              <a:rPr lang="az-Latn-AZ" sz="1600"/>
              <a:t> üzərindən POST metodu ilə göndərilən dataları </a:t>
            </a:r>
            <a:r>
              <a:rPr lang="en-US" sz="1600"/>
              <a:t>$_POST </a:t>
            </a:r>
            <a:r>
              <a:rPr lang="az-Latn-AZ" sz="1600"/>
              <a:t>adlı superglobal variable -ı ilə əldə edə bilirik.</a:t>
            </a:r>
          </a:p>
          <a:p>
            <a:pPr>
              <a:lnSpc>
                <a:spcPct val="150000"/>
              </a:lnSpc>
            </a:pPr>
            <a:endParaRPr lang="az-Latn-AZ" sz="1600"/>
          </a:p>
          <a:p>
            <a:pPr>
              <a:lnSpc>
                <a:spcPct val="150000"/>
              </a:lnSpc>
            </a:pPr>
            <a:r>
              <a:rPr lang="az-Latn-AZ" sz="1600" b="1">
                <a:highlight>
                  <a:srgbClr val="FFFF00"/>
                </a:highlight>
              </a:rPr>
              <a:t>NOT</a:t>
            </a:r>
            <a:r>
              <a:rPr lang="az-Latn-AZ" sz="1600"/>
              <a:t>: bu metodları sadəcə </a:t>
            </a:r>
            <a:r>
              <a:rPr lang="az-Latn-AZ" sz="1600" b="1"/>
              <a:t>postman</a:t>
            </a:r>
            <a:r>
              <a:rPr lang="az-Latn-AZ" sz="1600"/>
              <a:t> ilə yox fərqli yollarlada göndərmək mümkündür. Sadəcə hal-hazırda istifadə etdiyimiz proqramın adı </a:t>
            </a:r>
            <a:r>
              <a:rPr lang="az-Latn-AZ" sz="1600" b="1"/>
              <a:t>postman</a:t>
            </a:r>
            <a:r>
              <a:rPr lang="az-Latn-AZ" sz="1600"/>
              <a:t> olduğu üçün onun adını vurğulayırıq.</a:t>
            </a:r>
            <a:endParaRPr lang="en-US" sz="1600"/>
          </a:p>
          <a:p>
            <a:pPr>
              <a:lnSpc>
                <a:spcPct val="150000"/>
              </a:lnSpc>
            </a:pPr>
            <a:endParaRPr lang="en-US" sz="1600"/>
          </a:p>
          <a:p>
            <a:pPr>
              <a:lnSpc>
                <a:spcPct val="150000"/>
              </a:lnSpc>
            </a:pPr>
            <a:endParaRPr lang="en-US" sz="1600"/>
          </a:p>
          <a:p>
            <a:pPr>
              <a:lnSpc>
                <a:spcPct val="150000"/>
              </a:lnSpc>
            </a:pPr>
            <a:r>
              <a:rPr lang="az-Latn-AZ" sz="1600"/>
              <a:t>POST -dan gələn datalar </a:t>
            </a:r>
            <a:r>
              <a:rPr lang="az-Latn-AZ" sz="1600" b="1">
                <a:solidFill>
                  <a:srgbClr val="00B050"/>
                </a:solidFill>
              </a:rPr>
              <a:t>ARRAY</a:t>
            </a:r>
            <a:r>
              <a:rPr lang="az-Latn-AZ" sz="1600"/>
              <a:t> tipində olur. Bu array -ı,</a:t>
            </a:r>
          </a:p>
          <a:p>
            <a:pPr>
              <a:lnSpc>
                <a:spcPct val="150000"/>
              </a:lnSpc>
            </a:pPr>
            <a:r>
              <a:rPr lang="az-Latn-AZ" sz="1600"/>
              <a:t>içindəki məlumatlar ilə birlikdə </a:t>
            </a:r>
            <a:r>
              <a:rPr lang="az-Latn-AZ" sz="1600" b="1" i="1"/>
              <a:t>arqument</a:t>
            </a:r>
            <a:r>
              <a:rPr lang="az-Latn-AZ" sz="1600"/>
              <a:t> kimi funksiyanın</a:t>
            </a:r>
          </a:p>
          <a:p>
            <a:pPr>
              <a:lnSpc>
                <a:spcPct val="150000"/>
              </a:lnSpc>
            </a:pPr>
            <a:r>
              <a:rPr lang="az-Latn-AZ" sz="1600" b="1" i="1"/>
              <a:t>parametrinə</a:t>
            </a:r>
            <a:r>
              <a:rPr lang="az-Latn-AZ" sz="1600"/>
              <a:t> ötürürük.</a:t>
            </a:r>
            <a:r>
              <a:rPr lang="en-US" sz="1600"/>
              <a:t> Sonra da, </a:t>
            </a:r>
            <a:r>
              <a:rPr lang="az-Latn-AZ" sz="1600"/>
              <a:t>DB -sə əlavə edirik.</a:t>
            </a:r>
            <a:endParaRPr lang="en-US" sz="16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5ADAACC-5553-36BF-C35A-1413008D03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9382" y="3724035"/>
            <a:ext cx="6862618" cy="3133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72919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8DEA69-D359-3D35-3540-5E2A527DC2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92B8802-B228-A527-1C9C-5C7078E4570C}"/>
              </a:ext>
            </a:extLst>
          </p:cNvPr>
          <p:cNvSpPr txBox="1"/>
          <p:nvPr/>
        </p:nvSpPr>
        <p:spPr>
          <a:xfrm>
            <a:off x="203200" y="244826"/>
            <a:ext cx="11822545" cy="7052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az-Latn-AZ" sz="1400"/>
              <a:t>Bir şeylərin yaramasını ifadə edən kod statusu </a:t>
            </a:r>
            <a:r>
              <a:rPr lang="az-Latn-AZ" sz="1400" b="1">
                <a:solidFill>
                  <a:srgbClr val="0070C0"/>
                </a:solidFill>
              </a:rPr>
              <a:t>201</a:t>
            </a:r>
            <a:r>
              <a:rPr lang="az-Latn-AZ" sz="1400"/>
              <a:t> olduğu üçün onuda qeyd edirik. Bütün bu status kodlarına və mənalarına internetdən baxa bilərsiz. Geriyə cavab olaraq da </a:t>
            </a:r>
            <a:r>
              <a:rPr lang="az-Latn-AZ" sz="1400" b="1"/>
              <a:t>array</a:t>
            </a:r>
            <a:r>
              <a:rPr lang="az-Latn-AZ" sz="1400"/>
              <a:t> qaytarırıq. </a:t>
            </a:r>
            <a:r>
              <a:rPr lang="az-Latn-AZ" sz="1400" b="1"/>
              <a:t>Array</a:t>
            </a:r>
            <a:r>
              <a:rPr lang="az-Latn-AZ" sz="1400"/>
              <a:t> içində əlavə edilən məhsulun </a:t>
            </a:r>
            <a:r>
              <a:rPr lang="az-Latn-AZ" sz="1400" b="1"/>
              <a:t>identifikatorunu</a:t>
            </a:r>
            <a:r>
              <a:rPr lang="az-Latn-AZ" sz="1400"/>
              <a:t> isə, </a:t>
            </a:r>
            <a:r>
              <a:rPr lang="az-Latn-AZ" sz="1400" b="1">
                <a:solidFill>
                  <a:srgbClr val="FF0000"/>
                </a:solidFill>
              </a:rPr>
              <a:t>mysqli_insert_id() </a:t>
            </a:r>
            <a:r>
              <a:rPr lang="az-Latn-AZ" sz="1400"/>
              <a:t>metodu ilə əldə edə bilərik.</a:t>
            </a:r>
            <a:endParaRPr lang="en-US" sz="14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25678BF-AB54-A4F2-35AD-53C65BCA7D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2" y="1270623"/>
            <a:ext cx="12192000" cy="5587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69011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A37581-7970-FAA8-3C35-25075AD360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4C19BE8-621D-97CF-D528-073522C6D427}"/>
              </a:ext>
            </a:extLst>
          </p:cNvPr>
          <p:cNvSpPr txBox="1"/>
          <p:nvPr/>
        </p:nvSpPr>
        <p:spPr>
          <a:xfrm>
            <a:off x="184727" y="133990"/>
            <a:ext cx="11822545" cy="8803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az-Latn-AZ" b="1"/>
              <a:t>SEND</a:t>
            </a:r>
            <a:r>
              <a:rPr lang="az-Latn-AZ"/>
              <a:t> düyməsini kliklədikdə </a:t>
            </a:r>
            <a:r>
              <a:rPr lang="az-Latn-AZ" b="1"/>
              <a:t>Data</a:t>
            </a:r>
            <a:r>
              <a:rPr lang="az-Latn-AZ"/>
              <a:t>, verilənlər bazasına əlavə edildi. Ancaq `</a:t>
            </a:r>
            <a:r>
              <a:rPr lang="en-US" b="1"/>
              <a:t>Undefined array key</a:t>
            </a:r>
            <a:r>
              <a:rPr lang="az-Latn-AZ"/>
              <a:t>`</a:t>
            </a:r>
            <a:r>
              <a:rPr lang="en-US"/>
              <a:t> </a:t>
            </a:r>
            <a:r>
              <a:rPr lang="az-Latn-AZ"/>
              <a:t>adlı xəbərdarlıq mesajı alırıq. Burada problem, </a:t>
            </a:r>
            <a:r>
              <a:rPr lang="az-Latn-AZ" b="1"/>
              <a:t>index.php </a:t>
            </a:r>
            <a:r>
              <a:rPr lang="az-Latn-AZ"/>
              <a:t>faylındakı 12 ci sətrdədir. Yəni, problem </a:t>
            </a:r>
            <a:r>
              <a:rPr lang="az-Latn-AZ" b="1">
                <a:solidFill>
                  <a:srgbClr val="0070C0"/>
                </a:solidFill>
              </a:rPr>
              <a:t>$params[1] </a:t>
            </a:r>
            <a:r>
              <a:rPr lang="az-Latn-AZ" b="1"/>
              <a:t>-in </a:t>
            </a:r>
            <a:r>
              <a:rPr lang="az-Latn-AZ"/>
              <a:t>mövcud olmaması ilə bağlıdır.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1185E21-F1AF-E4E1-0A18-C553522A41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36350"/>
            <a:ext cx="12192000" cy="442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96193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EDC9CC-0302-3DE3-33BE-F36C0C1856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603A2CB-B086-FAC7-0D80-D74D3957B7AD}"/>
              </a:ext>
            </a:extLst>
          </p:cNvPr>
          <p:cNvSpPr txBox="1"/>
          <p:nvPr/>
        </p:nvSpPr>
        <p:spPr>
          <a:xfrm>
            <a:off x="203200" y="244826"/>
            <a:ext cx="11822545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 b="1"/>
              <a:t>Həll yolu </a:t>
            </a:r>
          </a:p>
          <a:p>
            <a:endParaRPr lang="az-Latn-AZ"/>
          </a:p>
          <a:p>
            <a:r>
              <a:rPr lang="az-Latn-AZ"/>
              <a:t>1) </a:t>
            </a:r>
            <a:r>
              <a:rPr lang="az-Latn-AZ" b="1"/>
              <a:t>isset() </a:t>
            </a:r>
            <a:r>
              <a:rPr lang="az-Latn-AZ"/>
              <a:t>ilə yoxlamaq. </a:t>
            </a:r>
          </a:p>
          <a:p>
            <a:endParaRPr lang="az-Latn-AZ"/>
          </a:p>
          <a:p>
            <a:r>
              <a:rPr lang="az-Latn-AZ" b="1"/>
              <a:t>Sadə həll</a:t>
            </a:r>
            <a:r>
              <a:rPr lang="az-Latn-AZ"/>
              <a:t>: </a:t>
            </a:r>
            <a:r>
              <a:rPr lang="az-Latn-AZ" b="1">
                <a:solidFill>
                  <a:srgbClr val="0070C0"/>
                </a:solidFill>
              </a:rPr>
              <a:t>$id </a:t>
            </a:r>
            <a:r>
              <a:rPr lang="az-Latn-AZ"/>
              <a:t>təyin olunub-olunmadığını yoxlamaq:</a:t>
            </a:r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r>
              <a:rPr lang="az-Latn-AZ"/>
              <a:t>2) Və ya daha qısa </a:t>
            </a:r>
            <a:r>
              <a:rPr lang="az-Latn-AZ" b="1"/>
              <a:t>null</a:t>
            </a:r>
            <a:r>
              <a:rPr lang="az-Latn-AZ"/>
              <a:t> </a:t>
            </a:r>
            <a:r>
              <a:rPr lang="az-Latn-AZ" b="1"/>
              <a:t>coalescing operator </a:t>
            </a:r>
            <a:r>
              <a:rPr lang="az-Latn-AZ"/>
              <a:t>(</a:t>
            </a:r>
            <a:r>
              <a:rPr lang="az-Latn-AZ" b="1">
                <a:solidFill>
                  <a:srgbClr val="0070C0"/>
                </a:solidFill>
              </a:rPr>
              <a:t>??</a:t>
            </a:r>
            <a:r>
              <a:rPr lang="az-Latn-AZ"/>
              <a:t>) ilə:</a:t>
            </a:r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endParaRPr lang="az-Latn-AZ"/>
          </a:p>
          <a:p>
            <a:r>
              <a:rPr lang="az-Latn-AZ"/>
              <a:t>Koddakı son dəyişiklik sağ şəkildəki kimi olacaq.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133B9B-B3BE-1723-CDC0-BA8E40B666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94701"/>
            <a:ext cx="3591426" cy="5715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E78CB07-E7D2-05F8-A406-2AEB9E77AF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220734"/>
            <a:ext cx="2457793" cy="69542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A5CD5D3-F33E-6AC1-EC46-8C800BA19E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2253" y="0"/>
            <a:ext cx="43797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00266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C96B70-0236-49CB-1E7B-C288265772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38ABFDE9-7D18-6001-562F-4C4287A8FDC8}"/>
              </a:ext>
            </a:extLst>
          </p:cNvPr>
          <p:cNvSpPr txBox="1"/>
          <p:nvPr/>
        </p:nvSpPr>
        <p:spPr>
          <a:xfrm>
            <a:off x="203200" y="244826"/>
            <a:ext cx="118225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Nəticə.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7E722D-0809-8E93-197C-F10A837D69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37021"/>
            <a:ext cx="12192000" cy="3720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27128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D69D3C-B122-31CE-3A93-3D30B9A4D9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03A0E97C-768F-C5D0-0D4F-30CF367F255D}"/>
              </a:ext>
            </a:extLst>
          </p:cNvPr>
          <p:cNvSpPr txBox="1"/>
          <p:nvPr/>
        </p:nvSpPr>
        <p:spPr>
          <a:xfrm>
            <a:off x="203200" y="244826"/>
            <a:ext cx="118225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Nəticə.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3F17CA5-AEBE-7281-2370-938EC4FEA8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5818" y="990092"/>
            <a:ext cx="10206182" cy="5867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69878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BBDECC-AFF3-E7D5-4652-6C06299F8B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31152877-569A-82F2-E4F7-4F4031FF90F4}"/>
              </a:ext>
            </a:extLst>
          </p:cNvPr>
          <p:cNvSpPr txBox="1"/>
          <p:nvPr/>
        </p:nvSpPr>
        <p:spPr>
          <a:xfrm>
            <a:off x="203200" y="244826"/>
            <a:ext cx="11822545" cy="54450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 sz="1400" b="1"/>
              <a:t>POST</a:t>
            </a:r>
            <a:r>
              <a:rPr lang="az-Latn-AZ" sz="1400"/>
              <a:t> metodu ilə Data </a:t>
            </a:r>
            <a:r>
              <a:rPr lang="az-Latn-AZ" sz="1400" b="1">
                <a:solidFill>
                  <a:srgbClr val="FF0000"/>
                </a:solidFill>
              </a:rPr>
              <a:t>əlavə etmək </a:t>
            </a:r>
            <a:r>
              <a:rPr lang="az-Latn-AZ" sz="1400"/>
              <a:t>üçün </a:t>
            </a:r>
            <a:r>
              <a:rPr lang="az-Latn-AZ" sz="1400" b="1">
                <a:solidFill>
                  <a:srgbClr val="0070C0"/>
                </a:solidFill>
              </a:rPr>
              <a:t>form-data</a:t>
            </a:r>
            <a:r>
              <a:rPr lang="az-Latn-AZ" sz="1400"/>
              <a:t> əvəzinə </a:t>
            </a:r>
            <a:r>
              <a:rPr lang="en-US" sz="1400" b="1">
                <a:solidFill>
                  <a:srgbClr val="0070C0"/>
                </a:solidFill>
              </a:rPr>
              <a:t>raw</a:t>
            </a:r>
            <a:r>
              <a:rPr lang="en-US" sz="1400"/>
              <a:t> </a:t>
            </a:r>
            <a:r>
              <a:rPr lang="az-Latn-AZ" sz="1400"/>
              <a:t>bölməsindən də istifadə edə bilərik. </a:t>
            </a:r>
          </a:p>
          <a:p>
            <a:endParaRPr lang="az-Latn-AZ" sz="1400"/>
          </a:p>
          <a:p>
            <a:r>
              <a:rPr lang="nn-NO" sz="1400"/>
              <a:t>Postman-da </a:t>
            </a:r>
            <a:r>
              <a:rPr lang="nn-NO" sz="1400" b="1"/>
              <a:t>Body</a:t>
            </a:r>
            <a:r>
              <a:rPr lang="nn-NO" sz="1400"/>
              <a:t> → </a:t>
            </a:r>
            <a:r>
              <a:rPr lang="nn-NO" sz="1400" b="1"/>
              <a:t>form-data</a:t>
            </a:r>
            <a:r>
              <a:rPr lang="nn-NO" sz="1400"/>
              <a:t> seçəndə, sorğu bu formatda göndərilir:</a:t>
            </a:r>
            <a:r>
              <a:rPr lang="az-Latn-AZ" sz="1400"/>
              <a:t> </a:t>
            </a:r>
            <a:r>
              <a:rPr lang="az-Latn-AZ" sz="1400" b="1"/>
              <a:t>Content-Type: multipart/form-data; boundary=...</a:t>
            </a:r>
            <a:endParaRPr lang="az-Latn-AZ" sz="140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Yəni hər bir göndərilən dəyişən (</a:t>
            </a:r>
            <a:r>
              <a:rPr lang="en-US" sz="1400" b="1"/>
              <a:t>title</a:t>
            </a:r>
            <a:r>
              <a:rPr lang="en-US" sz="1400"/>
              <a:t>, </a:t>
            </a:r>
            <a:r>
              <a:rPr lang="en-US" sz="1400" b="1"/>
              <a:t>body</a:t>
            </a:r>
            <a:r>
              <a:rPr lang="en-US" sz="1400"/>
              <a:t>, </a:t>
            </a:r>
            <a:r>
              <a:rPr lang="en-US" sz="1400" b="1"/>
              <a:t>file</a:t>
            </a:r>
            <a:r>
              <a:rPr lang="en-US" sz="1400"/>
              <a:t>) multipart hissələr şəklində serverə ötürülür.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PHP bunu avtomatik tanıyır və dəyişənlər </a:t>
            </a:r>
            <a:r>
              <a:rPr lang="en-US" sz="1400" b="1" i="1"/>
              <a:t>$_POST </a:t>
            </a:r>
            <a:r>
              <a:rPr lang="en-US" sz="1400"/>
              <a:t>massivinə, fayllar isə </a:t>
            </a:r>
            <a:r>
              <a:rPr lang="en-US" sz="1400" b="1" i="1"/>
              <a:t>$_FILES </a:t>
            </a:r>
            <a:r>
              <a:rPr lang="en-US" sz="1400"/>
              <a:t>massivinə düşür.</a:t>
            </a:r>
            <a:br>
              <a:rPr lang="en-US" sz="1400"/>
            </a:br>
            <a:endParaRPr lang="en-US" sz="140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 b="1"/>
              <a:t>Üstünlüyü</a:t>
            </a:r>
            <a:r>
              <a:rPr lang="en-US" sz="1400"/>
              <a:t>: Fayl yükləmə (upload) üçün dəstəklənir.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 b="1"/>
              <a:t>Çatışmazlığı</a:t>
            </a:r>
            <a:r>
              <a:rPr lang="en-US" sz="1400"/>
              <a:t>: Yalnız form kimi işləyir, JSON və s. kimi daha çevik məlumat göndərilməsinə uyğun deyil.</a:t>
            </a:r>
          </a:p>
          <a:p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r>
              <a:rPr lang="en-US" sz="1400"/>
              <a:t>Postman</a:t>
            </a:r>
            <a:r>
              <a:rPr lang="az-Latn-AZ" sz="1400"/>
              <a:t> </a:t>
            </a:r>
            <a:r>
              <a:rPr lang="en-US" sz="1400"/>
              <a:t>-d</a:t>
            </a:r>
            <a:r>
              <a:rPr lang="az-Latn-AZ" sz="1400"/>
              <a:t>ə</a:t>
            </a:r>
            <a:r>
              <a:rPr lang="en-US" sz="1400"/>
              <a:t> </a:t>
            </a:r>
            <a:r>
              <a:rPr lang="en-US" sz="1400" b="1"/>
              <a:t>Body</a:t>
            </a:r>
            <a:r>
              <a:rPr lang="en-US" sz="1400"/>
              <a:t> → </a:t>
            </a:r>
            <a:r>
              <a:rPr lang="en-US" sz="1400" b="1"/>
              <a:t>raw</a:t>
            </a:r>
            <a:r>
              <a:rPr lang="en-US" sz="1400"/>
              <a:t> seçəndə, sorğu məzmunu birbaşa göndərilir</a:t>
            </a:r>
            <a:r>
              <a:rPr lang="az-Latn-AZ" sz="1400"/>
              <a:t>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Burada PHP avtomatik olaraq </a:t>
            </a:r>
            <a:r>
              <a:rPr lang="en-US" sz="1400" b="1"/>
              <a:t>$_POST</a:t>
            </a:r>
            <a:r>
              <a:rPr lang="en-US" sz="1400"/>
              <a:t>-a doldurmur, çünki bu </a:t>
            </a:r>
            <a:r>
              <a:rPr lang="en-US" sz="1400" b="1"/>
              <a:t>form</a:t>
            </a:r>
            <a:r>
              <a:rPr lang="en-US" sz="1400"/>
              <a:t> deyil.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Ona görə </a:t>
            </a:r>
            <a:r>
              <a:rPr lang="az-Latn-AZ" sz="1400"/>
              <a:t>də</a:t>
            </a:r>
            <a:r>
              <a:rPr lang="en-US" sz="1400"/>
              <a:t> </a:t>
            </a:r>
            <a:r>
              <a:rPr lang="en-US" sz="1400" b="1">
                <a:solidFill>
                  <a:srgbClr val="0070C0"/>
                </a:solidFill>
              </a:rPr>
              <a:t>php://input </a:t>
            </a:r>
            <a:r>
              <a:rPr lang="en-US" sz="1400"/>
              <a:t>ilə xam (raw) datanı oxumalı və </a:t>
            </a:r>
            <a:r>
              <a:rPr lang="en-US" sz="1400" b="1"/>
              <a:t>json_decode </a:t>
            </a:r>
            <a:r>
              <a:rPr lang="en-US" sz="1400"/>
              <a:t>ilə çevirməli</a:t>
            </a:r>
            <a:r>
              <a:rPr lang="az-Latn-AZ" sz="1400"/>
              <a:t>yik</a:t>
            </a:r>
            <a:r>
              <a:rPr lang="en-US" sz="1400"/>
              <a:t>:</a:t>
            </a:r>
          </a:p>
          <a:p>
            <a:pPr>
              <a:lnSpc>
                <a:spcPct val="150000"/>
              </a:lnSpc>
            </a:pPr>
            <a:endParaRPr lang="az-Latn-AZ" sz="1400"/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 b="1"/>
              <a:t>Üstünlüyü</a:t>
            </a:r>
            <a:r>
              <a:rPr lang="en-US" sz="1400"/>
              <a:t>: JSON, XML və s. istənilən strukturlaşdırılmış datanı göndərə bilərsən.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 b="1"/>
              <a:t>Çatışmazlığı</a:t>
            </a:r>
            <a:r>
              <a:rPr lang="en-US" sz="1400"/>
              <a:t>: Fayl göndərmək üçün uyğun deyil (çünki fayl binary formatda ayrıca boundary ilə gəlməlidir).</a:t>
            </a:r>
          </a:p>
        </p:txBody>
      </p:sp>
    </p:spTree>
    <p:extLst>
      <p:ext uri="{BB962C8B-B14F-4D97-AF65-F5344CB8AC3E}">
        <p14:creationId xmlns:p14="http://schemas.microsoft.com/office/powerpoint/2010/main" val="20157455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5B8557-218E-5BBE-21CD-1919680E5A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07125FF-BC0C-8A50-703D-7331652C95AE}"/>
              </a:ext>
            </a:extLst>
          </p:cNvPr>
          <p:cNvSpPr txBox="1"/>
          <p:nvPr/>
        </p:nvSpPr>
        <p:spPr>
          <a:xfrm>
            <a:off x="203200" y="244826"/>
            <a:ext cx="118225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>
                <a:latin typeface="-apple-system"/>
              </a:rPr>
              <a:t>Ancaq Frontend ilə data göndərməzdən əvvəl xüsusi JS metodu olan </a:t>
            </a:r>
            <a:r>
              <a:rPr lang="az-Latn-AZ" b="1">
                <a:solidFill>
                  <a:srgbClr val="FF0000"/>
                </a:solidFill>
                <a:latin typeface="-apple-system"/>
              </a:rPr>
              <a:t>FormData</a:t>
            </a:r>
            <a:r>
              <a:rPr lang="az-Latn-AZ">
                <a:latin typeface="-apple-system"/>
              </a:rPr>
              <a:t> istifadə edəcəyik. </a:t>
            </a:r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C24B1F-54B0-C5CF-91B4-C4EA76A767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7658" y="1849988"/>
            <a:ext cx="8535591" cy="452500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3464979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56D63C-D711-03CA-35C9-4E1BD2419E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06FFC77-9A02-A594-7BF9-9BDB09DAB9D0}"/>
              </a:ext>
            </a:extLst>
          </p:cNvPr>
          <p:cNvSpPr txBox="1"/>
          <p:nvPr/>
        </p:nvSpPr>
        <p:spPr>
          <a:xfrm>
            <a:off x="184727" y="152463"/>
            <a:ext cx="11822545" cy="55893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az-Latn-AZ"/>
              <a:t>Əlavə edilən datanı </a:t>
            </a:r>
            <a:r>
              <a:rPr lang="az-Latn-AZ" b="1">
                <a:solidFill>
                  <a:srgbClr val="FF0000"/>
                </a:solidFill>
              </a:rPr>
              <a:t>YENİLƏMƏK</a:t>
            </a:r>
            <a:r>
              <a:rPr lang="az-Latn-AZ"/>
              <a:t> istədiyimiz zaman isə, </a:t>
            </a:r>
            <a:r>
              <a:rPr lang="az-Latn-AZ" b="1">
                <a:solidFill>
                  <a:srgbClr val="00B050"/>
                </a:solidFill>
              </a:rPr>
              <a:t>PUT</a:t>
            </a:r>
            <a:r>
              <a:rPr lang="az-Latn-AZ"/>
              <a:t> və </a:t>
            </a:r>
            <a:r>
              <a:rPr lang="az-Latn-AZ" b="1">
                <a:solidFill>
                  <a:srgbClr val="00B050"/>
                </a:solidFill>
              </a:rPr>
              <a:t>PATCH</a:t>
            </a:r>
            <a:r>
              <a:rPr lang="az-Latn-AZ"/>
              <a:t> metodlarından istifadə edəcəyik. </a:t>
            </a:r>
            <a:r>
              <a:rPr lang="az-Latn-AZ" b="1"/>
              <a:t>PUT</a:t>
            </a:r>
            <a:r>
              <a:rPr lang="az-Latn-AZ"/>
              <a:t> və </a:t>
            </a:r>
            <a:r>
              <a:rPr lang="az-Latn-AZ" b="1"/>
              <a:t>PATCH</a:t>
            </a:r>
            <a:r>
              <a:rPr lang="az-Latn-AZ"/>
              <a:t> metodları zamanı niyə </a:t>
            </a:r>
            <a:r>
              <a:rPr lang="az-Latn-AZ" b="1">
                <a:solidFill>
                  <a:srgbClr val="0070C0"/>
                </a:solidFill>
              </a:rPr>
              <a:t>form-data</a:t>
            </a:r>
            <a:r>
              <a:rPr lang="az-Latn-AZ"/>
              <a:t> deyil, daha çox </a:t>
            </a:r>
            <a:r>
              <a:rPr lang="az-Latn-AZ" b="1">
                <a:solidFill>
                  <a:srgbClr val="0070C0"/>
                </a:solidFill>
              </a:rPr>
              <a:t>raw</a:t>
            </a:r>
            <a:r>
              <a:rPr lang="az-Latn-AZ"/>
              <a:t> (JSON və s.) istifadə olunur?</a:t>
            </a:r>
          </a:p>
          <a:p>
            <a:pPr>
              <a:lnSpc>
                <a:spcPct val="150000"/>
              </a:lnSpc>
            </a:pPr>
            <a:endParaRPr lang="az-Latn-AZ"/>
          </a:p>
          <a:p>
            <a:r>
              <a:rPr lang="en-US"/>
              <a:t>1. </a:t>
            </a:r>
            <a:r>
              <a:rPr lang="en-US" b="1"/>
              <a:t>form-data</a:t>
            </a:r>
            <a:r>
              <a:rPr lang="en-US"/>
              <a:t> əsasən hansı hallarda işlədilir?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/>
              <a:t>form-data (multipart/form-data) HTTP protokolunda ilk olaraq HTML formaları üçün nəzərdə tutulub.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/>
              <a:t>Ən böyük üstünlüyü → fayl yükləməyə (file upload) dəstək verməsidir.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/>
              <a:t>Buna görə də əsasən </a:t>
            </a:r>
            <a:r>
              <a:rPr lang="en-US" b="1"/>
              <a:t>POST</a:t>
            </a:r>
            <a:r>
              <a:rPr lang="en-US"/>
              <a:t> metodunda istifadə olunur (çünki form göndərmək üçün ən uyğun metod POST-dur).</a:t>
            </a:r>
          </a:p>
          <a:p>
            <a:pPr>
              <a:lnSpc>
                <a:spcPct val="150000"/>
              </a:lnSpc>
            </a:pPr>
            <a:endParaRPr lang="az-Latn-AZ"/>
          </a:p>
          <a:p>
            <a:pPr>
              <a:lnSpc>
                <a:spcPct val="150000"/>
              </a:lnSpc>
            </a:pPr>
            <a:endParaRPr lang="az-Latn-AZ"/>
          </a:p>
          <a:p>
            <a:r>
              <a:rPr lang="en-US"/>
              <a:t>2. </a:t>
            </a:r>
            <a:r>
              <a:rPr lang="en-US" b="1"/>
              <a:t>PUT</a:t>
            </a:r>
            <a:r>
              <a:rPr lang="en-US"/>
              <a:t> və </a:t>
            </a:r>
            <a:r>
              <a:rPr lang="en-US" b="1"/>
              <a:t>PATCH</a:t>
            </a:r>
            <a:r>
              <a:rPr lang="en-US"/>
              <a:t> nə üçündür?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b="1"/>
              <a:t>PUT</a:t>
            </a:r>
            <a:r>
              <a:rPr lang="en-US"/>
              <a:t> → Mövcud resursun tam yenilənməsi üçündür.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b="1"/>
              <a:t>PATCH</a:t>
            </a:r>
            <a:r>
              <a:rPr lang="en-US"/>
              <a:t> → Mövcud resursun qismən yenilənməsi üçündür.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/>
              <a:t>REST API standartlarında bu metodların məqsədi strukturlaşdırılmış məlumat (adətən JSON) ilə işləməkdir.</a:t>
            </a:r>
          </a:p>
          <a:p>
            <a:pPr>
              <a:lnSpc>
                <a:spcPct val="150000"/>
              </a:lnSpc>
            </a:pP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4EC81E-C249-CB94-E283-3F50B2FDEB0D}"/>
              </a:ext>
            </a:extLst>
          </p:cNvPr>
          <p:cNvSpPr txBox="1"/>
          <p:nvPr/>
        </p:nvSpPr>
        <p:spPr>
          <a:xfrm>
            <a:off x="3157617" y="5930575"/>
            <a:ext cx="7019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və ya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C220C0E-C4F7-7417-5354-8F186F585A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1772" y="5400472"/>
            <a:ext cx="2575263" cy="145752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AF8FCDA-B1CB-D0A0-DAA5-2BDBF2C5B9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400472"/>
            <a:ext cx="2505425" cy="1457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74358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71D038-4FFD-E94B-4AD8-FF4439188F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30EB48FF-4811-0555-FCDA-3547019E5B0E}"/>
              </a:ext>
            </a:extLst>
          </p:cNvPr>
          <p:cNvSpPr txBox="1"/>
          <p:nvPr/>
        </p:nvSpPr>
        <p:spPr>
          <a:xfrm>
            <a:off x="203200" y="244826"/>
            <a:ext cx="11822545" cy="56604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/>
              <a:t>Niyə form-data </a:t>
            </a:r>
            <a:r>
              <a:rPr lang="en-US" sz="1400" b="1">
                <a:solidFill>
                  <a:srgbClr val="0070C0"/>
                </a:solidFill>
              </a:rPr>
              <a:t>PUT/PATCH </a:t>
            </a:r>
            <a:r>
              <a:rPr lang="en-US" sz="1400" b="1"/>
              <a:t>üçün işlədilmir?</a:t>
            </a:r>
          </a:p>
          <a:p>
            <a:br>
              <a:rPr lang="en-US" sz="1400"/>
            </a:br>
            <a:endParaRPr lang="en-US" sz="1400"/>
          </a:p>
          <a:p>
            <a:r>
              <a:rPr lang="az-Latn-AZ" sz="1400"/>
              <a:t>1) </a:t>
            </a:r>
            <a:r>
              <a:rPr lang="en-US" sz="1400"/>
              <a:t>Standartlaşdırma səbəbi: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/>
              <a:t>REST API-lərdə artıq qəbul olunmuş konvensiya → PUT və PATCH JSON body ilə işləsin.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/>
              <a:t>form-data daha çox “form submit” üçün idi, amma PUT/PATCH əsasən API-lərdə istifadə olunur.</a:t>
            </a:r>
          </a:p>
          <a:p>
            <a:br>
              <a:rPr lang="en-US" sz="1400"/>
            </a:br>
            <a:endParaRPr lang="en-US" sz="1400"/>
          </a:p>
          <a:p>
            <a:r>
              <a:rPr lang="az-Latn-AZ" sz="1400"/>
              <a:t>2) </a:t>
            </a:r>
            <a:r>
              <a:rPr lang="en-US" sz="1400"/>
              <a:t>Fayl göndərmə problemi: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/>
              <a:t>Əgər PUT və ya PATCH ilə fayl göndərmək istəsən, texniki cəhətdən form-data mümkündür.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/>
              <a:t>Amma </a:t>
            </a:r>
            <a:r>
              <a:rPr lang="en-US" sz="1400" i="1"/>
              <a:t>real</a:t>
            </a:r>
            <a:r>
              <a:rPr lang="en-US" sz="1400"/>
              <a:t> praktikada çox az API bunu dəstəkləyir, çünki JSON + Base64 və ya ayrıca upload endpoint daha rahatdır.</a:t>
            </a:r>
          </a:p>
          <a:p>
            <a:br>
              <a:rPr lang="en-US" sz="1400"/>
            </a:br>
            <a:endParaRPr lang="en-US" sz="1400"/>
          </a:p>
          <a:p>
            <a:r>
              <a:rPr lang="az-Latn-AZ" sz="1400"/>
              <a:t>3) </a:t>
            </a:r>
            <a:r>
              <a:rPr lang="en-US" sz="1400"/>
              <a:t>PHP və server tərəfi fərqliliyi: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/>
              <a:t>PHP-də $_POST yalnız POST + form-data və ya x-www-form-urlencoded ilə işləyir.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/>
              <a:t>PUT və PATCH-də isə heç bir $_POST dolmur, ona görə də php://input istifadə etməlisən.</a:t>
            </a:r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endParaRPr lang="az-Latn-AZ" sz="1400"/>
          </a:p>
          <a:p>
            <a:r>
              <a:rPr lang="en-US" sz="1400" b="1"/>
              <a:t>Nəticə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/>
              <a:t>POST → həm form-data, həm də raw (JSON) istifadə oluna bilər.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/>
              <a:t>PUT/PATCH → əsasən raw (application/json) istifadə olunur.</a:t>
            </a:r>
          </a:p>
        </p:txBody>
      </p:sp>
    </p:spTree>
    <p:extLst>
      <p:ext uri="{BB962C8B-B14F-4D97-AF65-F5344CB8AC3E}">
        <p14:creationId xmlns:p14="http://schemas.microsoft.com/office/powerpoint/2010/main" val="13551671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63ED7A-A1D7-BBBC-B900-BC7F6B5BBA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2E5650D-D313-6ECA-7832-268AD906603A}"/>
              </a:ext>
            </a:extLst>
          </p:cNvPr>
          <p:cNvSpPr txBox="1"/>
          <p:nvPr/>
        </p:nvSpPr>
        <p:spPr>
          <a:xfrm>
            <a:off x="203200" y="244826"/>
            <a:ext cx="118225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D9EC6BD-98CC-634E-C35B-B94703A361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0592"/>
            <a:ext cx="12192000" cy="5827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04302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0A48FE-829E-2DCD-119D-D079D70E57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A7F514C-0148-9168-DCFD-96237025BC63}"/>
              </a:ext>
            </a:extLst>
          </p:cNvPr>
          <p:cNvSpPr txBox="1"/>
          <p:nvPr/>
        </p:nvSpPr>
        <p:spPr>
          <a:xfrm>
            <a:off x="203200" y="244826"/>
            <a:ext cx="118225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521049-A725-1142-4D08-2C4D3DEF4E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16945"/>
            <a:ext cx="12192000" cy="3941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69660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54E2F1-EE33-6D86-4274-4914CC15B1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FA72AAC8-937D-B579-72C1-3385AE92E6EE}"/>
              </a:ext>
            </a:extLst>
          </p:cNvPr>
          <p:cNvSpPr txBox="1"/>
          <p:nvPr/>
        </p:nvSpPr>
        <p:spPr>
          <a:xfrm>
            <a:off x="203200" y="244826"/>
            <a:ext cx="118225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03BD8BE-2FC8-98E5-9CB9-44420BF216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7720" y="1487054"/>
            <a:ext cx="9784280" cy="5370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65967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3C7FB9-9347-6361-3DCA-69D6264C1D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49D656C-D32B-C3AE-4954-3872AC9CC0F6}"/>
              </a:ext>
            </a:extLst>
          </p:cNvPr>
          <p:cNvSpPr txBox="1"/>
          <p:nvPr/>
        </p:nvSpPr>
        <p:spPr>
          <a:xfrm>
            <a:off x="203200" y="244826"/>
            <a:ext cx="118225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Indi DELETE metodunu yarad</a:t>
            </a:r>
            <a:r>
              <a:rPr lang="az-Latn-AZ"/>
              <a:t>ırıq.</a:t>
            </a:r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BA8BCFA-8A5A-D510-F029-831A49DE47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7281" y="757382"/>
            <a:ext cx="10124719" cy="6100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45331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079D0B-F1E9-24AC-6B42-37045F23C2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CD99454-7EB0-F982-4219-99A7A015321A}"/>
              </a:ext>
            </a:extLst>
          </p:cNvPr>
          <p:cNvSpPr txBox="1"/>
          <p:nvPr/>
        </p:nvSpPr>
        <p:spPr>
          <a:xfrm>
            <a:off x="203200" y="244826"/>
            <a:ext cx="118225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38E43EA-62D9-77FB-30DF-F16736C747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2" y="3547548"/>
            <a:ext cx="12192000" cy="3321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90533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057931-43ED-8AC1-52B7-22C2C27014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1909FF5-2FEC-B4E1-BE19-FA6C618091C9}"/>
              </a:ext>
            </a:extLst>
          </p:cNvPr>
          <p:cNvSpPr txBox="1"/>
          <p:nvPr/>
        </p:nvSpPr>
        <p:spPr>
          <a:xfrm>
            <a:off x="203200" y="244826"/>
            <a:ext cx="118225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88EBD0-E581-76F9-F665-66F8B71099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7263" y="1320800"/>
            <a:ext cx="9822245" cy="5509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23359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FEF236-1BC2-4A67-305E-CEFAF3DD32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3E022585-51C4-63C5-89A8-08CCE3D56464}"/>
              </a:ext>
            </a:extLst>
          </p:cNvPr>
          <p:cNvSpPr txBox="1"/>
          <p:nvPr/>
        </p:nvSpPr>
        <p:spPr>
          <a:xfrm>
            <a:off x="203200" y="244826"/>
            <a:ext cx="118225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34560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D60393-929B-C2D8-DF54-8BFA6A094B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7392428-1E7D-956A-ADC3-B5EB1EA18C35}"/>
              </a:ext>
            </a:extLst>
          </p:cNvPr>
          <p:cNvSpPr txBox="1"/>
          <p:nvPr/>
        </p:nvSpPr>
        <p:spPr>
          <a:xfrm>
            <a:off x="203200" y="244826"/>
            <a:ext cx="118225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İndi isə, artıq APİ -imizi digər istənilən saytda data çəkmək üçün istifadə edə bilərik.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D3D8827-1BF6-F99F-48ED-EEAF2EED2E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2" y="2808437"/>
            <a:ext cx="12192000" cy="4049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233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61E0A4-D72D-B41F-CD77-4C995988C9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F925D60B-77CD-2F7A-247D-2180B2EB9E8B}"/>
              </a:ext>
            </a:extLst>
          </p:cNvPr>
          <p:cNvSpPr txBox="1"/>
          <p:nvPr/>
        </p:nvSpPr>
        <p:spPr>
          <a:xfrm>
            <a:off x="203200" y="244826"/>
            <a:ext cx="118225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>
                <a:latin typeface="-apple-system"/>
              </a:rPr>
              <a:t>Göndərilən datalar bazaya yazıldıqdan sonra da, GET metodu ilə </a:t>
            </a:r>
            <a:r>
              <a:rPr lang="az-Latn-AZ" b="1">
                <a:latin typeface="-apple-system"/>
              </a:rPr>
              <a:t>bütün</a:t>
            </a:r>
            <a:r>
              <a:rPr lang="az-Latn-AZ">
                <a:latin typeface="-apple-system"/>
              </a:rPr>
              <a:t> yaxud </a:t>
            </a:r>
            <a:r>
              <a:rPr lang="az-Latn-AZ" b="1">
                <a:latin typeface="-apple-system"/>
              </a:rPr>
              <a:t>tək</a:t>
            </a:r>
            <a:r>
              <a:rPr lang="az-Latn-AZ">
                <a:latin typeface="-apple-system"/>
              </a:rPr>
              <a:t> bir datanı çağırıb ekranda əks etdirə bilərik.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83BEA6E-C009-4202-60AF-0DE352197C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4785" y="2013922"/>
            <a:ext cx="9030960" cy="467742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6036521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FF756B-2028-58A2-F468-D7C170C0DD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F93105D-CEE0-6AF5-6A55-F1DBE38EBC42}"/>
              </a:ext>
            </a:extLst>
          </p:cNvPr>
          <p:cNvSpPr txBox="1"/>
          <p:nvPr/>
        </p:nvSpPr>
        <p:spPr>
          <a:xfrm>
            <a:off x="203200" y="244826"/>
            <a:ext cx="118225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Nəticə olaraq </a:t>
            </a:r>
            <a:r>
              <a:rPr lang="az-Latn-AZ" b="1"/>
              <a:t>CORS</a:t>
            </a:r>
            <a:r>
              <a:rPr lang="az-Latn-AZ"/>
              <a:t> xətası alacağıq. Bu veb saytımızın kənardan gələn APİ -lər ilə işləmə icazəsinin olmadığını ifadə edir.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EA4226-B04D-84D6-A031-D7499F4FDB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14000"/>
            <a:ext cx="12192000" cy="2144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8193156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E71529-7A95-5A8D-4175-A00E92D720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49869DE-40F7-1EB3-138F-ECD37E01CEC9}"/>
              </a:ext>
            </a:extLst>
          </p:cNvPr>
          <p:cNvSpPr txBox="1"/>
          <p:nvPr/>
        </p:nvSpPr>
        <p:spPr>
          <a:xfrm>
            <a:off x="203201" y="244826"/>
            <a:ext cx="61810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Bu x</a:t>
            </a:r>
            <a:r>
              <a:rPr lang="az-Latn-AZ"/>
              <a:t>ətanı aradan qaldırmaq üçün isə, APİ -ni yazdığımız</a:t>
            </a:r>
          </a:p>
          <a:p>
            <a:r>
              <a:rPr lang="az-Latn-AZ"/>
              <a:t>faylın içində, şəkildəki kimi başlıqlar ( header ) əlavə etməliyik. </a:t>
            </a:r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CC8B31-78FB-775C-43E3-7204A5FA04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4578" y="0"/>
            <a:ext cx="55474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45492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90CDA8-30CC-1050-2EBC-43F1218858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52DDCDA-82BD-0B4C-3E3E-BF1938DC9803}"/>
              </a:ext>
            </a:extLst>
          </p:cNvPr>
          <p:cNvSpPr txBox="1"/>
          <p:nvPr/>
        </p:nvSpPr>
        <p:spPr>
          <a:xfrm>
            <a:off x="203200" y="244826"/>
            <a:ext cx="118225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Xəta aradan qalxır və nəticəni görürük.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8BC195-404F-3FD9-3D2E-4440745AE4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1440" y="1186210"/>
            <a:ext cx="9269119" cy="535379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9225166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492C35-B938-6DD0-1376-6980E0D7E9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4C31F9A-8A54-C37D-9660-CECDC1D6060F}"/>
              </a:ext>
            </a:extLst>
          </p:cNvPr>
          <p:cNvSpPr txBox="1"/>
          <p:nvPr/>
        </p:nvSpPr>
        <p:spPr>
          <a:xfrm>
            <a:off x="184727" y="121919"/>
            <a:ext cx="1182254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 sz="1600"/>
              <a:t>Artıq </a:t>
            </a:r>
            <a:r>
              <a:rPr lang="az-Latn-AZ" sz="1600" b="1"/>
              <a:t>html elementlərinə </a:t>
            </a:r>
            <a:r>
              <a:rPr lang="az-Latn-AZ" sz="1600"/>
              <a:t>dataları yazıb, </a:t>
            </a:r>
            <a:r>
              <a:rPr lang="az-Latn-AZ" sz="1600" b="1"/>
              <a:t>JS</a:t>
            </a:r>
            <a:r>
              <a:rPr lang="az-Latn-AZ" sz="1600"/>
              <a:t> ilə əldə etdikdən sonra, bu dataları </a:t>
            </a:r>
            <a:r>
              <a:rPr lang="az-Latn-AZ" sz="1600" b="1">
                <a:solidFill>
                  <a:srgbClr val="FF0000"/>
                </a:solidFill>
              </a:rPr>
              <a:t>APİ</a:t>
            </a:r>
            <a:r>
              <a:rPr lang="az-Latn-AZ" sz="1600"/>
              <a:t> -yə yönləndirib, onları Verilənlər bazasına yaza bilərik.</a:t>
            </a:r>
            <a:endParaRPr lang="en-US" sz="16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C9547B0-05F2-2BD6-1819-65A8F8B47D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14158"/>
            <a:ext cx="12192000" cy="6168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95771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01E3A9-6E77-0E53-82DA-73EF3D0083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85EF851-FE60-4AD5-450F-BB041E9CD080}"/>
              </a:ext>
            </a:extLst>
          </p:cNvPr>
          <p:cNvSpPr txBox="1"/>
          <p:nvPr/>
        </p:nvSpPr>
        <p:spPr>
          <a:xfrm>
            <a:off x="203201" y="244826"/>
            <a:ext cx="5070764" cy="45832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az-Latn-AZ" sz="1400" b="1"/>
              <a:t>Form</a:t>
            </a:r>
            <a:r>
              <a:rPr lang="az-Latn-AZ" sz="1400"/>
              <a:t> elementlərindən dəyərləri əldə etdikdən sonra, onları göndərmək istəyiriksə, həmin dəyərləri `</a:t>
            </a:r>
            <a:r>
              <a:rPr lang="az-Latn-AZ" sz="1400" b="1"/>
              <a:t>formData</a:t>
            </a:r>
            <a:r>
              <a:rPr lang="az-Latn-AZ" sz="1400"/>
              <a:t>` adlı obyekt içində yerləşdirmək lazımdır.</a:t>
            </a:r>
          </a:p>
          <a:p>
            <a:pPr>
              <a:lnSpc>
                <a:spcPct val="150000"/>
              </a:lnSpc>
            </a:pPr>
            <a:endParaRPr lang="az-Latn-AZ" sz="1400"/>
          </a:p>
          <a:p>
            <a:pPr>
              <a:lnSpc>
                <a:spcPct val="150000"/>
              </a:lnSpc>
            </a:pPr>
            <a:r>
              <a:rPr lang="az-Latn-AZ" sz="1400"/>
              <a:t>`</a:t>
            </a:r>
            <a:r>
              <a:rPr lang="az-Latn-AZ" sz="1400" b="1"/>
              <a:t>formData</a:t>
            </a:r>
            <a:r>
              <a:rPr lang="az-Latn-AZ" sz="1400"/>
              <a:t>` obyektinə dəyərləri </a:t>
            </a:r>
            <a:r>
              <a:rPr lang="az-Latn-AZ" sz="1400" b="1"/>
              <a:t>append() </a:t>
            </a:r>
            <a:r>
              <a:rPr lang="az-Latn-AZ" sz="1400"/>
              <a:t>metodu ilə əlavə edirik.</a:t>
            </a:r>
          </a:p>
          <a:p>
            <a:pPr>
              <a:lnSpc>
                <a:spcPct val="150000"/>
              </a:lnSpc>
            </a:pPr>
            <a:endParaRPr lang="az-Latn-AZ" sz="1400"/>
          </a:p>
          <a:p>
            <a:pPr>
              <a:lnSpc>
                <a:spcPct val="150000"/>
              </a:lnSpc>
            </a:pPr>
            <a:r>
              <a:rPr lang="az-Latn-AZ" sz="1400"/>
              <a:t>Sonra isə, </a:t>
            </a:r>
            <a:r>
              <a:rPr lang="az-Latn-AZ" sz="1400" b="1">
                <a:solidFill>
                  <a:srgbClr val="FF0000"/>
                </a:solidFill>
              </a:rPr>
              <a:t>FETCH() </a:t>
            </a:r>
            <a:r>
              <a:rPr lang="az-Latn-AZ" sz="1400"/>
              <a:t>metodu ilə </a:t>
            </a:r>
            <a:r>
              <a:rPr lang="az-Latn-AZ" sz="1400" b="1"/>
              <a:t>APİ</a:t>
            </a:r>
            <a:r>
              <a:rPr lang="az-Latn-AZ" sz="1400"/>
              <a:t> -yə yönləndiririk dəyərləri. Bu dəyərlər </a:t>
            </a:r>
            <a:r>
              <a:rPr lang="az-Latn-AZ" sz="1400" b="1">
                <a:solidFill>
                  <a:srgbClr val="0070C0"/>
                </a:solidFill>
              </a:rPr>
              <a:t>body</a:t>
            </a:r>
            <a:r>
              <a:rPr lang="az-Latn-AZ" sz="1400"/>
              <a:t> içərisində yerləşdirilməlidir və söhbət dataların, verilənlər bazasına əlavə edilməsindən getdiyi üçün, sorğunun </a:t>
            </a:r>
            <a:r>
              <a:rPr lang="az-Latn-AZ" sz="1400" b="1">
                <a:solidFill>
                  <a:srgbClr val="0070C0"/>
                </a:solidFill>
              </a:rPr>
              <a:t>POST</a:t>
            </a:r>
            <a:r>
              <a:rPr lang="az-Latn-AZ" sz="1400"/>
              <a:t> metodu olduğunu ayrıca qeyd etmək lazımdır.</a:t>
            </a:r>
          </a:p>
          <a:p>
            <a:pPr>
              <a:lnSpc>
                <a:spcPct val="150000"/>
              </a:lnSpc>
            </a:pPr>
            <a:endParaRPr lang="az-Latn-AZ" sz="1400"/>
          </a:p>
          <a:p>
            <a:pPr>
              <a:lnSpc>
                <a:spcPct val="150000"/>
              </a:lnSpc>
            </a:pPr>
            <a:r>
              <a:rPr lang="az-Latn-AZ" sz="1400" b="1">
                <a:solidFill>
                  <a:srgbClr val="FF0000"/>
                </a:solidFill>
              </a:rPr>
              <a:t>FETCH() </a:t>
            </a:r>
            <a:r>
              <a:rPr lang="az-Latn-AZ" sz="1400"/>
              <a:t>metodu həm </a:t>
            </a:r>
            <a:r>
              <a:rPr lang="az-Latn-AZ" sz="1400" b="1">
                <a:solidFill>
                  <a:srgbClr val="00B050"/>
                </a:solidFill>
              </a:rPr>
              <a:t>göndərilən</a:t>
            </a:r>
            <a:r>
              <a:rPr lang="az-Latn-AZ" sz="1400"/>
              <a:t> </a:t>
            </a:r>
            <a:r>
              <a:rPr lang="az-Latn-AZ" sz="1400" b="1">
                <a:solidFill>
                  <a:srgbClr val="00B050"/>
                </a:solidFill>
              </a:rPr>
              <a:t>sorğunu</a:t>
            </a:r>
            <a:r>
              <a:rPr lang="az-Latn-AZ" sz="1400"/>
              <a:t> (request) həmdə geri </a:t>
            </a:r>
            <a:r>
              <a:rPr lang="az-Latn-AZ" sz="1400" b="1">
                <a:solidFill>
                  <a:srgbClr val="00B050"/>
                </a:solidFill>
              </a:rPr>
              <a:t>gələn</a:t>
            </a:r>
            <a:r>
              <a:rPr lang="az-Latn-AZ" sz="1400"/>
              <a:t> </a:t>
            </a:r>
            <a:r>
              <a:rPr lang="az-Latn-AZ" sz="1400" b="1">
                <a:solidFill>
                  <a:srgbClr val="00B050"/>
                </a:solidFill>
              </a:rPr>
              <a:t>cavabı</a:t>
            </a:r>
            <a:r>
              <a:rPr lang="az-Latn-AZ" sz="1400"/>
              <a:t> (response)  ehtiva edir. Geri gələn cavabıda, </a:t>
            </a:r>
            <a:r>
              <a:rPr lang="az-Latn-AZ" sz="1400" b="1">
                <a:solidFill>
                  <a:srgbClr val="7030A0"/>
                </a:solidFill>
              </a:rPr>
              <a:t>data</a:t>
            </a:r>
            <a:r>
              <a:rPr lang="az-Latn-AZ" sz="1400"/>
              <a:t> adlı dəyişkənə mənimsədirik və konsola yazdırırıq.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4BF82D-2582-D593-3D3D-2494423F1D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6516" y="0"/>
            <a:ext cx="67754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4111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EBBEE5-1764-F59D-3899-BAA6E4417F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70E685F-45FB-5A29-83E0-8755B17F06B9}"/>
              </a:ext>
            </a:extLst>
          </p:cNvPr>
          <p:cNvSpPr txBox="1"/>
          <p:nvPr/>
        </p:nvSpPr>
        <p:spPr>
          <a:xfrm>
            <a:off x="184727" y="0"/>
            <a:ext cx="11822545" cy="47525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60363" indent="-360363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az-Latn-AZ" sz="1400"/>
              <a:t>`</a:t>
            </a:r>
            <a:r>
              <a:rPr lang="az-Latn-AZ" sz="1400" b="1"/>
              <a:t>Add post</a:t>
            </a:r>
            <a:r>
              <a:rPr lang="az-Latn-AZ" sz="1400"/>
              <a:t>` düyməsi kliklənir və </a:t>
            </a:r>
            <a:r>
              <a:rPr lang="az-Latn-AZ" sz="1400" b="1"/>
              <a:t>JS</a:t>
            </a:r>
            <a:r>
              <a:rPr lang="az-Latn-AZ" sz="1400"/>
              <a:t> -in, </a:t>
            </a:r>
            <a:r>
              <a:rPr lang="az-Latn-AZ" sz="1400" b="1"/>
              <a:t>addPost() </a:t>
            </a:r>
            <a:r>
              <a:rPr lang="az-Latn-AZ" sz="1400"/>
              <a:t>metodu çağrılır.</a:t>
            </a:r>
          </a:p>
          <a:p>
            <a:pPr marL="360363" indent="-360363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az-Latn-AZ" sz="1400"/>
              <a:t>Bu metod içindəki </a:t>
            </a:r>
            <a:r>
              <a:rPr lang="az-Latn-AZ" sz="1400" b="1"/>
              <a:t>FECTH() </a:t>
            </a:r>
            <a:r>
              <a:rPr lang="az-Latn-AZ" sz="1400"/>
              <a:t>funksiyası təyin edilən </a:t>
            </a:r>
            <a:r>
              <a:rPr lang="az-Latn-AZ" sz="1400" b="1"/>
              <a:t>URL</a:t>
            </a:r>
            <a:r>
              <a:rPr lang="az-Latn-AZ" sz="1400"/>
              <a:t> -ni çağırır.</a:t>
            </a:r>
          </a:p>
          <a:p>
            <a:pPr marL="360363" indent="-360363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az-Latn-AZ" sz="1400"/>
              <a:t>Bu </a:t>
            </a:r>
            <a:r>
              <a:rPr lang="az-Latn-AZ" sz="1400" b="1"/>
              <a:t>URL</a:t>
            </a:r>
            <a:r>
              <a:rPr lang="az-Latn-AZ" sz="1400"/>
              <a:t> isə, </a:t>
            </a:r>
            <a:r>
              <a:rPr lang="az-Latn-AZ" sz="1400" b="1"/>
              <a:t>PHP</a:t>
            </a:r>
            <a:r>
              <a:rPr lang="az-Latn-AZ" sz="1400"/>
              <a:t> proqralaşladırma dilindəki </a:t>
            </a:r>
            <a:r>
              <a:rPr lang="az-Latn-AZ" sz="1400" b="1"/>
              <a:t>addPost() </a:t>
            </a:r>
            <a:r>
              <a:rPr lang="az-Latn-AZ" sz="1400"/>
              <a:t>metodunu işə salır.</a:t>
            </a:r>
          </a:p>
          <a:p>
            <a:pPr marL="360363" indent="-360363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az-Latn-AZ" sz="1400"/>
              <a:t>Bu metod da, form elementlərindən </a:t>
            </a:r>
            <a:r>
              <a:rPr lang="az-Latn-AZ" sz="1400" b="1"/>
              <a:t>fecth() </a:t>
            </a:r>
            <a:r>
              <a:rPr lang="az-Latn-AZ" sz="1400"/>
              <a:t>ilə göndərilən dataları, Verilənlər bazasına əlavə edir.</a:t>
            </a:r>
          </a:p>
          <a:p>
            <a:pPr marL="360363" indent="-360363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az-Latn-AZ" sz="1400"/>
              <a:t>Datalar, bazaya yazıldıqdan sonra </a:t>
            </a:r>
            <a:r>
              <a:rPr lang="en-US" sz="1400" b="1"/>
              <a:t>$res </a:t>
            </a:r>
            <a:r>
              <a:rPr lang="az-Latn-AZ" sz="1400"/>
              <a:t>adında array yaradılır və </a:t>
            </a:r>
            <a:r>
              <a:rPr lang="az-Latn-AZ" sz="1400" b="1"/>
              <a:t>json_encode() </a:t>
            </a:r>
            <a:r>
              <a:rPr lang="az-Latn-AZ" sz="1400"/>
              <a:t>metodu ilə </a:t>
            </a:r>
            <a:r>
              <a:rPr lang="en-US" sz="1400" b="1"/>
              <a:t>RESPONSE</a:t>
            </a:r>
            <a:r>
              <a:rPr lang="az-Latn-AZ" sz="1400"/>
              <a:t> olaraq sorğuya əlavə edilir.</a:t>
            </a:r>
          </a:p>
          <a:p>
            <a:pPr marL="360363" indent="-360363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az-Latn-AZ" sz="1400" b="1"/>
              <a:t>Backend-dən</a:t>
            </a:r>
            <a:r>
              <a:rPr lang="az-Latn-AZ" sz="1400"/>
              <a:t> gələn həmin sorğunun cavabı isə, </a:t>
            </a:r>
            <a:r>
              <a:rPr lang="az-Latn-AZ" sz="1400" b="1"/>
              <a:t>fetch() </a:t>
            </a:r>
            <a:r>
              <a:rPr lang="az-Latn-AZ" sz="1400"/>
              <a:t>funksiyası ilə </a:t>
            </a:r>
            <a:r>
              <a:rPr lang="az-Latn-AZ" sz="1400" b="1"/>
              <a:t>JS</a:t>
            </a:r>
            <a:r>
              <a:rPr lang="az-Latn-AZ" sz="1400"/>
              <a:t> tərəfdə əldə edilir və </a:t>
            </a:r>
            <a:r>
              <a:rPr lang="az-Latn-AZ" sz="1400" b="1"/>
              <a:t>JSON() </a:t>
            </a:r>
            <a:r>
              <a:rPr lang="az-Latn-AZ" sz="1400"/>
              <a:t>metodu ilə, </a:t>
            </a:r>
            <a:r>
              <a:rPr lang="az-Latn-AZ" sz="1400" b="1"/>
              <a:t>JavaScript</a:t>
            </a:r>
            <a:r>
              <a:rPr lang="az-Latn-AZ" sz="1400"/>
              <a:t> </a:t>
            </a:r>
            <a:r>
              <a:rPr lang="az-Latn-AZ" sz="1400" i="1" u="sng"/>
              <a:t>obyektinə</a:t>
            </a:r>
            <a:r>
              <a:rPr lang="az-Latn-AZ" sz="1400"/>
              <a:t> və ya </a:t>
            </a:r>
            <a:r>
              <a:rPr lang="az-Latn-AZ" sz="1400" i="1" u="sng"/>
              <a:t>massivə</a:t>
            </a:r>
            <a:r>
              <a:rPr lang="az-Latn-AZ" sz="1400"/>
              <a:t> çevrilərək konsola yazdırılır. </a:t>
            </a:r>
            <a:br>
              <a:rPr lang="az-Latn-AZ" sz="1400"/>
            </a:br>
            <a:endParaRPr lang="az-Latn-AZ" sz="1200"/>
          </a:p>
          <a:p>
            <a:pPr marL="360363">
              <a:lnSpc>
                <a:spcPct val="150000"/>
              </a:lnSpc>
            </a:pPr>
            <a:r>
              <a:rPr lang="az-Latn-AZ" sz="1400"/>
              <a:t>Yəni, </a:t>
            </a:r>
            <a:r>
              <a:rPr lang="az-Latn-AZ" sz="1400" b="1"/>
              <a:t>fetch</a:t>
            </a:r>
            <a:r>
              <a:rPr lang="az-Latn-AZ" sz="1400"/>
              <a:t> ilə backend-dən cavab aldıqda, o cavab saf </a:t>
            </a:r>
            <a:r>
              <a:rPr lang="az-Latn-AZ" sz="1400" b="1"/>
              <a:t>Response</a:t>
            </a:r>
            <a:r>
              <a:rPr lang="az-Latn-AZ" sz="1400"/>
              <a:t> obyekti olur. Bu obyektin içində </a:t>
            </a:r>
            <a:r>
              <a:rPr lang="az-Latn-AZ" sz="1400" b="1"/>
              <a:t>body</a:t>
            </a:r>
            <a:r>
              <a:rPr lang="az-Latn-AZ" sz="1400"/>
              <a:t> var, amma bu </a:t>
            </a:r>
            <a:r>
              <a:rPr lang="az-Latn-AZ" sz="1400" b="1"/>
              <a:t>body</a:t>
            </a:r>
            <a:r>
              <a:rPr lang="az-Latn-AZ" sz="1400"/>
              <a:t> string formatındadır (JSON, HTML, text ola bilər).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az-Latn-AZ" sz="1400"/>
          </a:p>
          <a:p>
            <a:pPr marL="342900" indent="-342900">
              <a:buFont typeface="+mj-lt"/>
              <a:buAutoNum type="arabicParenR"/>
            </a:pPr>
            <a:r>
              <a:rPr lang="en-US" sz="1400" b="1">
                <a:solidFill>
                  <a:srgbClr val="0070C0"/>
                </a:solidFill>
              </a:rPr>
              <a:t>res.json() </a:t>
            </a:r>
            <a:r>
              <a:rPr lang="en-US" sz="1400"/>
              <a:t>metodu həmin: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Cavabı </a:t>
            </a:r>
            <a:r>
              <a:rPr lang="en-US" sz="1400" b="1"/>
              <a:t>oxuyur</a:t>
            </a:r>
            <a:r>
              <a:rPr lang="en-US" sz="1400"/>
              <a:t> (body hissəsini).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Əgər cavab </a:t>
            </a:r>
            <a:r>
              <a:rPr lang="en-US" sz="1400" b="1"/>
              <a:t>Content-Type: application/json</a:t>
            </a:r>
            <a:r>
              <a:rPr lang="en-US" sz="1400"/>
              <a:t>-dırsa, onu </a:t>
            </a:r>
            <a:r>
              <a:rPr lang="en-US" sz="1400" b="1"/>
              <a:t>JavaScript obyektinə</a:t>
            </a:r>
            <a:r>
              <a:rPr lang="en-US" sz="1400"/>
              <a:t> (Object) və ya massivə (Array) çevirir.</a:t>
            </a:r>
          </a:p>
          <a:p>
            <a:pPr>
              <a:lnSpc>
                <a:spcPct val="150000"/>
              </a:lnSpc>
            </a:pPr>
            <a:endParaRPr lang="en-US" sz="14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89D630-093E-C8D5-06E3-20780834E9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6544" y="4512272"/>
            <a:ext cx="3925455" cy="2345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03232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747E5E-B0DC-8DFB-C6F6-BD988756ED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1DEDB3A-3FB9-04FD-BBA3-3AEB581CD549}"/>
              </a:ext>
            </a:extLst>
          </p:cNvPr>
          <p:cNvSpPr txBox="1"/>
          <p:nvPr/>
        </p:nvSpPr>
        <p:spPr>
          <a:xfrm>
            <a:off x="203200" y="244826"/>
            <a:ext cx="6520873" cy="50353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az-Latn-AZ"/>
              <a:t>Həmin bizə geriyə gələn cavaba (response) əsaslanaraq İF ilə şərt qoşuruq. </a:t>
            </a:r>
          </a:p>
          <a:p>
            <a:pPr>
              <a:lnSpc>
                <a:spcPct val="150000"/>
              </a:lnSpc>
            </a:pPr>
            <a:endParaRPr lang="az-Latn-AZ"/>
          </a:p>
          <a:p>
            <a:pPr>
              <a:lnSpc>
                <a:spcPct val="150000"/>
              </a:lnSpc>
            </a:pPr>
            <a:r>
              <a:rPr lang="az-Latn-AZ"/>
              <a:t>Əgər status true olarsa deməli data, backend APİ -sinə göndərildi. Əgər data göndərildisə, onda getPosts() metodu təkrar çağrılsın ki, frontend şablonunda həmin əlavə edilən datanı görək.</a:t>
            </a:r>
          </a:p>
          <a:p>
            <a:pPr>
              <a:lnSpc>
                <a:spcPct val="150000"/>
              </a:lnSpc>
            </a:pPr>
            <a:endParaRPr lang="az-Latn-AZ"/>
          </a:p>
          <a:p>
            <a:pPr>
              <a:lnSpc>
                <a:spcPct val="150000"/>
              </a:lnSpc>
            </a:pPr>
            <a:endParaRPr lang="az-Latn-AZ"/>
          </a:p>
          <a:p>
            <a:pPr>
              <a:lnSpc>
                <a:spcPct val="150000"/>
              </a:lnSpc>
            </a:pPr>
            <a:r>
              <a:rPr lang="az-Latn-AZ" b="1">
                <a:highlight>
                  <a:srgbClr val="FFFF00"/>
                </a:highlight>
              </a:rPr>
              <a:t>NOT</a:t>
            </a:r>
            <a:r>
              <a:rPr lang="az-Latn-AZ"/>
              <a:t>: Ən yuxarıda </a:t>
            </a:r>
            <a:r>
              <a:rPr lang="az-Latn-AZ" b="1"/>
              <a:t>forEach() </a:t>
            </a:r>
            <a:r>
              <a:rPr lang="az-Latn-AZ"/>
              <a:t>metodu üzərində </a:t>
            </a:r>
            <a:r>
              <a:rPr lang="az-Latn-AZ" b="1"/>
              <a:t>DİV</a:t>
            </a:r>
            <a:r>
              <a:rPr lang="az-Latn-AZ"/>
              <a:t> tag -inin içini ilk öncə boşaldırıq, sonra təkrar hamsını, əlavə edilən yeni data ilə birlikdə çağırırıq. Əks halda 1 data əlavə etmək istədikdə və DB -də 5 data var idisə onda 5 + 6  = 11 kimi əlavə ediləcəkdi.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96B270-513D-6576-641F-CD5B2BA225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5643" y="0"/>
            <a:ext cx="53863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62239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356375-099F-6815-E74C-4BA44AF7AC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E5853E7-970B-B6DD-3D7A-9E5AB703E68B}"/>
              </a:ext>
            </a:extLst>
          </p:cNvPr>
          <p:cNvSpPr txBox="1"/>
          <p:nvPr/>
        </p:nvSpPr>
        <p:spPr>
          <a:xfrm>
            <a:off x="203200" y="244826"/>
            <a:ext cx="1182254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Postu silmək üçün DELETE</a:t>
            </a:r>
          </a:p>
          <a:p>
            <a:r>
              <a:rPr lang="az-Latn-AZ"/>
              <a:t>düyməsi əlavə edirik.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D535AE-1E55-1E0D-6A7F-F31FFAD50D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3293" y="0"/>
            <a:ext cx="8968707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8BECC9A-68DE-9329-CB38-C160DD361F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89382"/>
            <a:ext cx="2873423" cy="406861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9262679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0B8E16-F2EC-E042-3A06-53BFEE7F51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23F53C1-1F95-3565-0774-4537D7E47391}"/>
              </a:ext>
            </a:extLst>
          </p:cNvPr>
          <p:cNvSpPr txBox="1"/>
          <p:nvPr/>
        </p:nvSpPr>
        <p:spPr>
          <a:xfrm>
            <a:off x="203200" y="244826"/>
            <a:ext cx="11822545" cy="5173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Postu yeniləmək üçün ayrıca bir </a:t>
            </a:r>
            <a:r>
              <a:rPr lang="az-Latn-AZ" b="1"/>
              <a:t>edit.html </a:t>
            </a:r>
            <a:r>
              <a:rPr lang="az-Latn-AZ"/>
              <a:t>adında fayl yaradırıq.</a:t>
            </a:r>
          </a:p>
          <a:p>
            <a:endParaRPr lang="az-Latn-AZ"/>
          </a:p>
          <a:p>
            <a:r>
              <a:rPr lang="az-Latn-AZ"/>
              <a:t>Bu fayldakı `</a:t>
            </a:r>
            <a:r>
              <a:rPr lang="az-Latn-AZ" b="1"/>
              <a:t>Update post</a:t>
            </a:r>
            <a:r>
              <a:rPr lang="az-Latn-AZ"/>
              <a:t>` düyməsi klikləndikdə </a:t>
            </a:r>
            <a:r>
              <a:rPr lang="az-Latn-AZ" b="1"/>
              <a:t>updatePost() </a:t>
            </a:r>
            <a:r>
              <a:rPr lang="az-Latn-AZ"/>
              <a:t>metodu çağrılacaq. </a:t>
            </a:r>
          </a:p>
          <a:p>
            <a:endParaRPr lang="az-Latn-AZ"/>
          </a:p>
          <a:p>
            <a:r>
              <a:rPr lang="az-Latn-AZ"/>
              <a:t>Ancaq ilk öncə: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z-Latn-AZ" b="1"/>
              <a:t>index.html </a:t>
            </a:r>
            <a:r>
              <a:rPr lang="az-Latn-AZ"/>
              <a:t>faylında olan </a:t>
            </a:r>
            <a:r>
              <a:rPr lang="en-US" b="1"/>
              <a:t>&lt;a&gt;</a:t>
            </a:r>
            <a:r>
              <a:rPr lang="en-US"/>
              <a:t> </a:t>
            </a:r>
            <a:r>
              <a:rPr lang="az-Latn-AZ"/>
              <a:t>elementinə deməliyik ki, bizi </a:t>
            </a:r>
            <a:r>
              <a:rPr lang="az-Latn-AZ" b="1"/>
              <a:t>edit.html </a:t>
            </a:r>
            <a:r>
              <a:rPr lang="az-Latn-AZ"/>
              <a:t>faylına yönləndir.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z-Latn-AZ" b="1"/>
              <a:t>selectPost() </a:t>
            </a:r>
            <a:r>
              <a:rPr lang="az-Latn-AZ"/>
              <a:t>adında metod yazmalıq ki, </a:t>
            </a:r>
            <a:r>
              <a:rPr lang="az-Latn-AZ" b="1"/>
              <a:t>edit.php </a:t>
            </a:r>
            <a:r>
              <a:rPr lang="az-Latn-AZ"/>
              <a:t>faylı açıldığında </a:t>
            </a:r>
            <a:r>
              <a:rPr lang="az-Latn-AZ" b="1"/>
              <a:t>input elementlərinin </a:t>
            </a:r>
            <a:r>
              <a:rPr lang="az-Latn-AZ"/>
              <a:t>içində hazır </a:t>
            </a:r>
            <a:r>
              <a:rPr lang="az-Latn-AZ" b="1"/>
              <a:t>məzmunu</a:t>
            </a:r>
            <a:r>
              <a:rPr lang="az-Latn-AZ"/>
              <a:t> görək.</a:t>
            </a:r>
            <a:r>
              <a:rPr lang="en-US"/>
              <a:t> </a:t>
            </a:r>
            <a:r>
              <a:rPr lang="az-Latn-AZ"/>
              <a:t>Bu metod vasitəsi ilə, DB -dən məlumatları çəkərək, input elementlərinə yerləşdirəcəyik.</a:t>
            </a:r>
          </a:p>
          <a:p>
            <a:pPr>
              <a:lnSpc>
                <a:spcPct val="150000"/>
              </a:lnSpc>
            </a:pPr>
            <a:endParaRPr lang="az-Latn-AZ"/>
          </a:p>
          <a:p>
            <a:pPr>
              <a:lnSpc>
                <a:spcPct val="150000"/>
              </a:lnSpc>
            </a:pPr>
            <a:r>
              <a:rPr lang="az-Latn-AZ"/>
              <a:t>Bu biraz uzun və yorucudur ancaq göstərəcəm. Sonra isə,</a:t>
            </a:r>
          </a:p>
          <a:p>
            <a:pPr>
              <a:lnSpc>
                <a:spcPct val="150000"/>
              </a:lnSpc>
            </a:pPr>
            <a:r>
              <a:rPr lang="az-Latn-AZ"/>
              <a:t>doğru olmayan ancaq rahat olan variantdı göstərəcəm.</a:t>
            </a:r>
          </a:p>
          <a:p>
            <a:pPr>
              <a:lnSpc>
                <a:spcPct val="150000"/>
              </a:lnSpc>
            </a:pPr>
            <a:endParaRPr lang="az-Latn-AZ"/>
          </a:p>
          <a:p>
            <a:pPr>
              <a:lnSpc>
                <a:spcPct val="150000"/>
              </a:lnSpc>
            </a:pPr>
            <a:r>
              <a:rPr lang="az-Latn-AZ"/>
              <a:t>Uzun yolun kodlarını CODE1 qovluğunda.</a:t>
            </a:r>
          </a:p>
          <a:p>
            <a:pPr>
              <a:lnSpc>
                <a:spcPct val="150000"/>
              </a:lnSpc>
            </a:pPr>
            <a:r>
              <a:rPr lang="az-Latn-AZ"/>
              <a:t>Qısa yolun kodlarını CODE2 qovluğunda yerləşdirəcəm.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633C435-6AC6-7762-19C1-E715C5429D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0109" y="3154788"/>
            <a:ext cx="5661891" cy="3703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29354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E50812-F478-34EA-C223-269458AAE1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BAEB2BD-DA8E-9882-0306-72289B7B4F4C}"/>
              </a:ext>
            </a:extLst>
          </p:cNvPr>
          <p:cNvSpPr txBox="1"/>
          <p:nvPr/>
        </p:nvSpPr>
        <p:spPr>
          <a:xfrm>
            <a:off x="1" y="42586"/>
            <a:ext cx="12192000" cy="1171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az-Latn-AZ" sz="1200"/>
              <a:t>`</a:t>
            </a:r>
            <a:r>
              <a:rPr lang="az-Latn-AZ" sz="1200" b="1"/>
              <a:t>Edit post</a:t>
            </a:r>
            <a:r>
              <a:rPr lang="az-Latn-AZ" sz="1200"/>
              <a:t>` düyməsi kliklənir və keçid edirik </a:t>
            </a:r>
            <a:r>
              <a:rPr lang="az-Latn-AZ" sz="1200" b="1"/>
              <a:t>EDİT.HTML </a:t>
            </a:r>
            <a:r>
              <a:rPr lang="az-Latn-AZ" sz="1200"/>
              <a:t>faylına. Ancaq xəta alacağıq. Çünki </a:t>
            </a:r>
            <a:r>
              <a:rPr lang="az-Latn-AZ" sz="1200" b="1"/>
              <a:t>getPosts() </a:t>
            </a:r>
            <a:r>
              <a:rPr lang="az-Latn-AZ" sz="1200"/>
              <a:t>funksiyasıda </a:t>
            </a:r>
            <a:r>
              <a:rPr lang="az-Latn-AZ" sz="1200" b="1"/>
              <a:t>EDİT.HTML </a:t>
            </a:r>
            <a:r>
              <a:rPr lang="az-Latn-AZ" sz="1200"/>
              <a:t>faylında çağrılacaq ancaq bu metod içində </a:t>
            </a:r>
            <a:r>
              <a:rPr lang="az-Latn-AZ" sz="1200" b="1"/>
              <a:t>name</a:t>
            </a:r>
            <a:r>
              <a:rPr lang="az-Latn-AZ" sz="1200"/>
              <a:t> atributu </a:t>
            </a:r>
            <a:r>
              <a:rPr lang="az-Latn-AZ" sz="1200" b="1"/>
              <a:t>.post-list </a:t>
            </a:r>
            <a:r>
              <a:rPr lang="az-Latn-AZ" sz="1200"/>
              <a:t>olan element yoxdur. Bunu düzəltmək üçün </a:t>
            </a:r>
            <a:r>
              <a:rPr lang="az-Latn-AZ" sz="1200" b="1">
                <a:solidFill>
                  <a:srgbClr val="00B050"/>
                </a:solidFill>
              </a:rPr>
              <a:t>1ci variant </a:t>
            </a:r>
            <a:r>
              <a:rPr lang="az-Latn-AZ" sz="1200"/>
              <a:t>kimi, </a:t>
            </a:r>
            <a:r>
              <a:rPr lang="az-Latn-AZ" sz="1200" b="1"/>
              <a:t>getPosts() </a:t>
            </a:r>
            <a:r>
              <a:rPr lang="az-Latn-AZ" sz="1200"/>
              <a:t>funksiyasını </a:t>
            </a:r>
            <a:r>
              <a:rPr lang="az-Latn-AZ" sz="1200" b="1"/>
              <a:t>index.html </a:t>
            </a:r>
            <a:r>
              <a:rPr lang="az-Latn-AZ" sz="1200"/>
              <a:t>faylında çağıra bilərik.</a:t>
            </a:r>
            <a:endParaRPr lang="en-US" sz="1200"/>
          </a:p>
          <a:p>
            <a:pPr>
              <a:lnSpc>
                <a:spcPct val="150000"/>
              </a:lnSpc>
            </a:pPr>
            <a:endParaRPr lang="en-US" sz="1200"/>
          </a:p>
          <a:p>
            <a:pPr>
              <a:lnSpc>
                <a:spcPct val="150000"/>
              </a:lnSpc>
            </a:pPr>
            <a:r>
              <a:rPr lang="az-Latn-AZ" sz="1200"/>
              <a:t>Və ən üstdə </a:t>
            </a:r>
            <a:r>
              <a:rPr lang="az-Latn-AZ" sz="1200" b="1">
                <a:solidFill>
                  <a:srgbClr val="0070C0"/>
                </a:solidFill>
              </a:rPr>
              <a:t>global</a:t>
            </a:r>
            <a:r>
              <a:rPr lang="az-Latn-AZ" sz="1200"/>
              <a:t> variable yaradaraq </a:t>
            </a:r>
            <a:r>
              <a:rPr lang="az-Latn-AZ" sz="1200" b="1"/>
              <a:t>postun identifikatoru </a:t>
            </a:r>
            <a:r>
              <a:rPr lang="az-Latn-AZ" sz="1200"/>
              <a:t>global olaraq saxlayırıq ki, </a:t>
            </a:r>
            <a:r>
              <a:rPr lang="az-Latn-AZ" sz="1200" b="1">
                <a:solidFill>
                  <a:srgbClr val="FF0000"/>
                </a:solidFill>
              </a:rPr>
              <a:t>update</a:t>
            </a:r>
            <a:r>
              <a:rPr lang="az-Latn-AZ" sz="1200"/>
              <a:t> zamanı istifadə edək.</a:t>
            </a:r>
            <a:r>
              <a:rPr lang="en-US" sz="1200"/>
              <a:t> </a:t>
            </a:r>
            <a:r>
              <a:rPr lang="az-Latn-AZ" sz="1200"/>
              <a:t>Düzü bu nümunədə indilik həmin İD variable-ı bizə lazım olmayacaq. </a:t>
            </a:r>
            <a:endParaRPr lang="en-US" sz="12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6A40EDA-6351-B33E-A33B-A6A83FF946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0497"/>
            <a:ext cx="12192000" cy="5597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5931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7FE115-928A-E34F-9BC9-6F16B4B628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3F28B560-5E4E-620B-7B62-F5B6BD5A71CB}"/>
              </a:ext>
            </a:extLst>
          </p:cNvPr>
          <p:cNvSpPr txBox="1"/>
          <p:nvPr/>
        </p:nvSpPr>
        <p:spPr>
          <a:xfrm>
            <a:off x="203200" y="244826"/>
            <a:ext cx="118225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>
                <a:latin typeface="-apple-system"/>
              </a:rPr>
              <a:t>PUT</a:t>
            </a:r>
            <a:r>
              <a:rPr lang="en-US">
                <a:latin typeface="-apple-system"/>
              </a:rPr>
              <a:t> yaxud </a:t>
            </a:r>
            <a:r>
              <a:rPr lang="en-US" b="1">
                <a:latin typeface="-apple-system"/>
              </a:rPr>
              <a:t>PATCH</a:t>
            </a:r>
            <a:r>
              <a:rPr lang="en-US">
                <a:latin typeface="-apple-system"/>
              </a:rPr>
              <a:t> il</a:t>
            </a:r>
            <a:r>
              <a:rPr lang="az-Latn-AZ">
                <a:latin typeface="-apple-system"/>
              </a:rPr>
              <a:t>ə dataları yeniləyəcəyik.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6F27903-B80B-2EFA-4216-28007D0DC6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9567" y="1853301"/>
            <a:ext cx="8897592" cy="461074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7197396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2BD2DD-5551-EBD5-4555-4E37240097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32999AD4-C850-6247-6870-BFB2D1EEF06F}"/>
              </a:ext>
            </a:extLst>
          </p:cNvPr>
          <p:cNvSpPr txBox="1"/>
          <p:nvPr/>
        </p:nvSpPr>
        <p:spPr>
          <a:xfrm>
            <a:off x="203200" y="244826"/>
            <a:ext cx="118225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Həmin xəta.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10BF6BB-FF82-45F4-B833-4E0BCAC65E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5147" y="1056465"/>
            <a:ext cx="7906853" cy="5801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95365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A54E9A-841B-9317-3184-EC6FF9602B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F684300A-344D-989E-E317-3BFBE53AE0D0}"/>
              </a:ext>
            </a:extLst>
          </p:cNvPr>
          <p:cNvSpPr txBox="1"/>
          <p:nvPr/>
        </p:nvSpPr>
        <p:spPr>
          <a:xfrm>
            <a:off x="184727" y="15440"/>
            <a:ext cx="1182254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 sz="1400" b="1"/>
              <a:t>getPosts() </a:t>
            </a:r>
            <a:r>
              <a:rPr lang="az-Latn-AZ" sz="1400"/>
              <a:t>funksiyasını </a:t>
            </a:r>
            <a:r>
              <a:rPr lang="az-Latn-AZ" sz="1400" b="1"/>
              <a:t>index.html </a:t>
            </a:r>
            <a:r>
              <a:rPr lang="az-Latn-AZ" sz="1400"/>
              <a:t>faylında çağırırıq.</a:t>
            </a:r>
            <a:endParaRPr lang="en-US" sz="14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487EBC-2511-9A84-8773-BB62CB51A4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4772"/>
            <a:ext cx="12192000" cy="6473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59025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D930F5-4605-057E-EBCA-2CBDD7AB71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8D0CAC6-AE83-8903-1805-6D616D17933C}"/>
              </a:ext>
            </a:extLst>
          </p:cNvPr>
          <p:cNvSpPr txBox="1"/>
          <p:nvPr/>
        </p:nvSpPr>
        <p:spPr>
          <a:xfrm>
            <a:off x="203200" y="244826"/>
            <a:ext cx="118225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 b="1">
                <a:solidFill>
                  <a:srgbClr val="00B050"/>
                </a:solidFill>
              </a:rPr>
              <a:t>Variant 2</a:t>
            </a:r>
            <a:r>
              <a:rPr lang="az-Latn-AZ"/>
              <a:t> — Səhifəyə görə yoxlama et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EDBBEDB-8744-BA30-2C8F-FEE99C6D44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0254" y="1789993"/>
            <a:ext cx="6601746" cy="5068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84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93B3AB-4E18-3BA9-830D-E480939606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88EDC35-C245-68BC-2F4F-BDCAAF0EF843}"/>
              </a:ext>
            </a:extLst>
          </p:cNvPr>
          <p:cNvSpPr txBox="1"/>
          <p:nvPr/>
        </p:nvSpPr>
        <p:spPr>
          <a:xfrm>
            <a:off x="203200" y="244826"/>
            <a:ext cx="1182254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Başqa problemdə odur ki, </a:t>
            </a:r>
            <a:r>
              <a:rPr lang="az-Latn-AZ" b="1"/>
              <a:t>edit.php </a:t>
            </a:r>
            <a:r>
              <a:rPr lang="az-Latn-AZ"/>
              <a:t>faylına keçid etdiyimiz zaman </a:t>
            </a:r>
            <a:r>
              <a:rPr lang="az-Latn-AZ" b="1"/>
              <a:t>input</a:t>
            </a:r>
            <a:r>
              <a:rPr lang="az-Latn-AZ"/>
              <a:t> elementlərində </a:t>
            </a:r>
            <a:r>
              <a:rPr lang="az-Latn-AZ" b="1"/>
              <a:t>dataları</a:t>
            </a:r>
            <a:r>
              <a:rPr lang="az-Latn-AZ"/>
              <a:t> görməli idik ancaq inputlar boşdur. </a:t>
            </a:r>
          </a:p>
          <a:p>
            <a:endParaRPr lang="az-Latn-AZ"/>
          </a:p>
          <a:p>
            <a:r>
              <a:rPr lang="en-US"/>
              <a:t>Səbəb budur ki, </a:t>
            </a:r>
            <a:r>
              <a:rPr lang="en-US" b="1"/>
              <a:t>href="edit.html" </a:t>
            </a:r>
            <a:r>
              <a:rPr lang="en-US"/>
              <a:t>yazıldığı üçün ilk növbədə browser səhifəni açır və </a:t>
            </a:r>
            <a:r>
              <a:rPr lang="en-US" b="1">
                <a:solidFill>
                  <a:srgbClr val="00B050"/>
                </a:solidFill>
              </a:rPr>
              <a:t>onclick="selectPost()"</a:t>
            </a:r>
            <a:r>
              <a:rPr lang="en-US"/>
              <a:t>-in ötürdüyü data </a:t>
            </a:r>
            <a:r>
              <a:rPr lang="en-US" b="1"/>
              <a:t>edit.html</a:t>
            </a:r>
            <a:r>
              <a:rPr lang="en-US"/>
              <a:t>-ə getmir, çünki </a:t>
            </a:r>
            <a:r>
              <a:rPr lang="en-US" b="1"/>
              <a:t>edit.html </a:t>
            </a:r>
            <a:r>
              <a:rPr lang="en-US"/>
              <a:t>tamamilə ayrı fayldır, onun DOM-u ayrıca yüklənir. Ona görə inputlar boş gəlir. 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pPr>
              <a:lnSpc>
                <a:spcPct val="150000"/>
              </a:lnSpc>
            </a:pPr>
            <a:r>
              <a:rPr lang="en-US"/>
              <a:t>Həll yolları:  Variant 1 — Ən sadə yol olan </a:t>
            </a:r>
            <a:r>
              <a:rPr lang="en-US" b="1">
                <a:solidFill>
                  <a:srgbClr val="FF0000"/>
                </a:solidFill>
              </a:rPr>
              <a:t>localStorage</a:t>
            </a:r>
            <a:r>
              <a:rPr lang="en-US"/>
              <a:t> ilə data ötürmək. </a:t>
            </a:r>
          </a:p>
          <a:p>
            <a:pPr>
              <a:lnSpc>
                <a:spcPct val="150000"/>
              </a:lnSpc>
            </a:pPr>
            <a:r>
              <a:rPr lang="en-US" b="1"/>
              <a:t>index.html / main.js </a:t>
            </a:r>
            <a:r>
              <a:rPr lang="en-US"/>
              <a:t>:</a:t>
            </a:r>
          </a:p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F8F133-DD2B-888D-C127-DFB879B706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5281"/>
            <a:ext cx="5496692" cy="10669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98E01BE-9C65-7EEE-F943-B0A1A2B884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148647"/>
            <a:ext cx="6592220" cy="962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0684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73FF0C-F58E-CCF3-93A4-6A5F2A0587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53E6382-976C-A8F4-DCB6-2097F132CDDB}"/>
              </a:ext>
            </a:extLst>
          </p:cNvPr>
          <p:cNvSpPr txBox="1"/>
          <p:nvPr/>
        </p:nvSpPr>
        <p:spPr>
          <a:xfrm>
            <a:off x="203200" y="189410"/>
            <a:ext cx="118225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 b="1"/>
              <a:t>edit.html </a:t>
            </a:r>
            <a:r>
              <a:rPr lang="az-Latn-AZ"/>
              <a:t>səhifəsində şəkildəki kimi yazaraq </a:t>
            </a:r>
            <a:r>
              <a:rPr lang="az-Latn-AZ" b="1"/>
              <a:t>local stordan </a:t>
            </a:r>
            <a:r>
              <a:rPr lang="az-Latn-AZ"/>
              <a:t>dataları çağırıb </a:t>
            </a:r>
            <a:r>
              <a:rPr lang="az-Latn-AZ" b="1"/>
              <a:t>input</a:t>
            </a:r>
            <a:r>
              <a:rPr lang="az-Latn-AZ"/>
              <a:t> elementlərinə yerləşdiririk.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FEABD4-1F76-BB32-9E2F-C6148204C7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3564"/>
            <a:ext cx="12192000" cy="6024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22155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2A56BE-8866-B75A-03C8-3AC55D62C7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AB9A894-35EC-D523-7D10-4D52392FC8F3}"/>
              </a:ext>
            </a:extLst>
          </p:cNvPr>
          <p:cNvSpPr txBox="1"/>
          <p:nvPr/>
        </p:nvSpPr>
        <p:spPr>
          <a:xfrm>
            <a:off x="203200" y="244826"/>
            <a:ext cx="118225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Nəticə.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2AA13AB-D203-F8DD-840A-C5297C00DB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5404"/>
            <a:ext cx="12192000" cy="482719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4729738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BDEFBE-55F5-F99C-A50B-1A4DAEF73B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01F0A49-8722-D316-A617-5E304939EFEE}"/>
              </a:ext>
            </a:extLst>
          </p:cNvPr>
          <p:cNvSpPr txBox="1"/>
          <p:nvPr/>
        </p:nvSpPr>
        <p:spPr>
          <a:xfrm>
            <a:off x="203200" y="244826"/>
            <a:ext cx="11822545" cy="7927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az-Latn-AZ" sz="1600"/>
              <a:t>Son olaraq da, </a:t>
            </a:r>
            <a:r>
              <a:rPr lang="az-Latn-AZ" sz="1600" b="1"/>
              <a:t>updatePost() </a:t>
            </a:r>
            <a:r>
              <a:rPr lang="az-Latn-AZ" sz="1600"/>
              <a:t>metodunu yaradırıq və düymə klikləndikdə bu metodu çağırırıq. Həmin metod JSON göndərir APİ -yə və məlumatlar </a:t>
            </a:r>
            <a:r>
              <a:rPr lang="az-Latn-AZ" sz="1600" b="1"/>
              <a:t>PATCH</a:t>
            </a:r>
            <a:r>
              <a:rPr lang="az-Latn-AZ" sz="1600"/>
              <a:t> ilə verilənlər bazasına yazılır. Geriyə isə obyekt qayıdır. </a:t>
            </a:r>
            <a:endParaRPr lang="en-US" sz="16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6FCA617-9C18-F119-4D59-69D11638C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2103"/>
            <a:ext cx="12192000" cy="5535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9885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68684A-05E7-A13A-7AF3-A847C84FC1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F366D818-9334-838F-E220-33F25DA59259}"/>
              </a:ext>
            </a:extLst>
          </p:cNvPr>
          <p:cNvSpPr txBox="1"/>
          <p:nvPr/>
        </p:nvSpPr>
        <p:spPr>
          <a:xfrm>
            <a:off x="203200" y="244826"/>
            <a:ext cx="118225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73279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8F6EB7-D76B-25E7-63EF-B0B2654411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4FFEEC5-0F96-649E-17DE-491574622CE0}"/>
              </a:ext>
            </a:extLst>
          </p:cNvPr>
          <p:cNvSpPr txBox="1"/>
          <p:nvPr/>
        </p:nvSpPr>
        <p:spPr>
          <a:xfrm>
            <a:off x="203200" y="244826"/>
            <a:ext cx="118225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61067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6A43E1-8307-CBDB-1CF7-9B35F308A5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21E3050-4E1D-E552-6C3E-EC86B87BBC1A}"/>
              </a:ext>
            </a:extLst>
          </p:cNvPr>
          <p:cNvSpPr txBox="1"/>
          <p:nvPr/>
        </p:nvSpPr>
        <p:spPr>
          <a:xfrm>
            <a:off x="203200" y="244826"/>
            <a:ext cx="118225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Bu cürdə yaza bilərik.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6236CF-B04A-13DB-C9AB-C1438FA524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19869"/>
            <a:ext cx="12192000" cy="6138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0421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8622BF-B709-F01D-4A22-087156DA50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32E7F20-16E6-2B40-B5CA-9B33010539E3}"/>
              </a:ext>
            </a:extLst>
          </p:cNvPr>
          <p:cNvSpPr txBox="1"/>
          <p:nvPr/>
        </p:nvSpPr>
        <p:spPr>
          <a:xfrm>
            <a:off x="203200" y="244826"/>
            <a:ext cx="118225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>
                <a:latin typeface="-apple-system"/>
              </a:rPr>
              <a:t>Serverə dataları göndərdikdən sonra geriyə cavab gəlir. Geriyə gələn cavabda </a:t>
            </a:r>
            <a:r>
              <a:rPr lang="az-Latn-AZ" b="1">
                <a:latin typeface="-apple-system"/>
              </a:rPr>
              <a:t>JSON</a:t>
            </a:r>
            <a:r>
              <a:rPr lang="az-Latn-AZ">
                <a:latin typeface="-apple-system"/>
              </a:rPr>
              <a:t> formatında olur.</a:t>
            </a:r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31DFE06-E259-EAF4-E982-290EC928B3BE}"/>
              </a:ext>
            </a:extLst>
          </p:cNvPr>
          <p:cNvGrpSpPr/>
          <p:nvPr/>
        </p:nvGrpSpPr>
        <p:grpSpPr>
          <a:xfrm>
            <a:off x="4137944" y="1131765"/>
            <a:ext cx="7887801" cy="5601482"/>
            <a:chOff x="4137944" y="1131765"/>
            <a:chExt cx="7887801" cy="560148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E0A67057-C99F-254A-319A-45410A0B65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37944" y="1131765"/>
              <a:ext cx="7887801" cy="5601482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4D00887-A4D8-8693-28CD-0D1D4798C44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10376" y="3773337"/>
              <a:ext cx="2438740" cy="19528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2562629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171625-A305-AE4D-2953-C63710ECEE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0EA57822-AF48-A5E3-ACF3-257D1B0B4BE2}"/>
              </a:ext>
            </a:extLst>
          </p:cNvPr>
          <p:cNvSpPr txBox="1"/>
          <p:nvPr/>
        </p:nvSpPr>
        <p:spPr>
          <a:xfrm>
            <a:off x="203200" y="244826"/>
            <a:ext cx="118225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46FAC0-7C14-8A1D-1887-C65B2DC0F2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697"/>
            <a:ext cx="12192000" cy="6833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60967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A05DF4-ED2C-110B-B939-1C443025FE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5060C98-3280-0D31-9993-8234093DA198}"/>
              </a:ext>
            </a:extLst>
          </p:cNvPr>
          <p:cNvSpPr txBox="1"/>
          <p:nvPr/>
        </p:nvSpPr>
        <p:spPr>
          <a:xfrm>
            <a:off x="203200" y="244826"/>
            <a:ext cx="118225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/>
              <a:t>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3341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8ECEB2-4DFD-FFA7-3C41-54055811C1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E6BE700-D23F-4A2B-D1B7-CA02279605D1}"/>
              </a:ext>
            </a:extLst>
          </p:cNvPr>
          <p:cNvSpPr txBox="1"/>
          <p:nvPr/>
        </p:nvSpPr>
        <p:spPr>
          <a:xfrm>
            <a:off x="203200" y="244826"/>
            <a:ext cx="1182254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z-Latn-AZ">
                <a:latin typeface="-apple-system"/>
              </a:rPr>
              <a:t>Buna əlavə olaraq </a:t>
            </a:r>
            <a:r>
              <a:rPr lang="az-Latn-AZ" b="1">
                <a:latin typeface="-apple-system"/>
              </a:rPr>
              <a:t>Status code </a:t>
            </a:r>
            <a:r>
              <a:rPr lang="az-Latn-AZ">
                <a:latin typeface="-apple-system"/>
              </a:rPr>
              <a:t>təyin edirik. Həmin status code məsələn, </a:t>
            </a:r>
            <a:r>
              <a:rPr lang="az-Latn-AZ" b="1">
                <a:latin typeface="-apple-system"/>
              </a:rPr>
              <a:t>201</a:t>
            </a:r>
            <a:r>
              <a:rPr lang="az-Latn-AZ">
                <a:latin typeface="-apple-system"/>
              </a:rPr>
              <a:t> olarsa bu postun uğurlu verilənlər bazasına əlavə edildiyini ifadə edir. Əgər data əlavə edilməsə onda, status code olaraq </a:t>
            </a:r>
            <a:r>
              <a:rPr lang="az-Latn-AZ" b="1">
                <a:latin typeface="-apple-system"/>
              </a:rPr>
              <a:t>404</a:t>
            </a:r>
            <a:r>
              <a:rPr lang="az-Latn-AZ">
                <a:latin typeface="-apple-system"/>
              </a:rPr>
              <a:t> (</a:t>
            </a:r>
            <a:r>
              <a:rPr lang="en-US">
                <a:latin typeface="-apple-system"/>
              </a:rPr>
              <a:t>not found</a:t>
            </a:r>
            <a:r>
              <a:rPr lang="az-Latn-AZ">
                <a:latin typeface="-apple-system"/>
              </a:rPr>
              <a:t>)</a:t>
            </a:r>
            <a:r>
              <a:rPr lang="en-US">
                <a:latin typeface="-apple-system"/>
              </a:rPr>
              <a:t> </a:t>
            </a:r>
            <a:r>
              <a:rPr lang="az-Latn-AZ">
                <a:latin typeface="-apple-system"/>
              </a:rPr>
              <a:t>göndərərək buna uyğun JSON cavab göndərə bilərik.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3903FDE-2588-6AD7-33B0-5E82E1B288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0511" y="1761414"/>
            <a:ext cx="11031489" cy="5096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3793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3003</TotalTime>
  <Words>3166</Words>
  <Application>Microsoft Office PowerPoint</Application>
  <PresentationFormat>Widescreen</PresentationFormat>
  <Paragraphs>307</Paragraphs>
  <Slides>81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81</vt:i4>
      </vt:variant>
    </vt:vector>
  </HeadingPairs>
  <TitlesOfParts>
    <vt:vector size="87" baseType="lpstr">
      <vt:lpstr>-apple-system</vt:lpstr>
      <vt:lpstr>Arial</vt:lpstr>
      <vt:lpstr>Calibri</vt:lpstr>
      <vt:lpstr>Calibri Light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Admin</dc:creator>
  <cp:lastModifiedBy>Admin</cp:lastModifiedBy>
  <cp:revision>169</cp:revision>
  <dcterms:created xsi:type="dcterms:W3CDTF">2025-09-15T05:34:52Z</dcterms:created>
  <dcterms:modified xsi:type="dcterms:W3CDTF">2025-09-21T19:41:34Z</dcterms:modified>
</cp:coreProperties>
</file>